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93"/>
  </p:notesMasterIdLst>
  <p:handoutMasterIdLst>
    <p:handoutMasterId r:id="rId94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5" r:id="rId35"/>
    <p:sldId id="523" r:id="rId36"/>
    <p:sldId id="526" r:id="rId37"/>
    <p:sldId id="524" r:id="rId38"/>
    <p:sldId id="522" r:id="rId39"/>
    <p:sldId id="528" r:id="rId40"/>
    <p:sldId id="536" r:id="rId41"/>
    <p:sldId id="537" r:id="rId42"/>
    <p:sldId id="529" r:id="rId43"/>
    <p:sldId id="530" r:id="rId44"/>
    <p:sldId id="531" r:id="rId45"/>
    <p:sldId id="539" r:id="rId46"/>
    <p:sldId id="533" r:id="rId47"/>
    <p:sldId id="535" r:id="rId48"/>
    <p:sldId id="532" r:id="rId49"/>
    <p:sldId id="534" r:id="rId50"/>
    <p:sldId id="540" r:id="rId51"/>
    <p:sldId id="544" r:id="rId52"/>
    <p:sldId id="538" r:id="rId53"/>
    <p:sldId id="493" r:id="rId54"/>
    <p:sldId id="542" r:id="rId55"/>
    <p:sldId id="541" r:id="rId56"/>
    <p:sldId id="545" r:id="rId57"/>
    <p:sldId id="546" r:id="rId58"/>
    <p:sldId id="547" r:id="rId59"/>
    <p:sldId id="548" r:id="rId60"/>
    <p:sldId id="549" r:id="rId61"/>
    <p:sldId id="543" r:id="rId62"/>
    <p:sldId id="270" r:id="rId63"/>
    <p:sldId id="271" r:id="rId64"/>
    <p:sldId id="277" r:id="rId65"/>
    <p:sldId id="272" r:id="rId66"/>
    <p:sldId id="273" r:id="rId67"/>
    <p:sldId id="274" r:id="rId68"/>
    <p:sldId id="275" r:id="rId69"/>
    <p:sldId id="563" r:id="rId70"/>
    <p:sldId id="276" r:id="rId71"/>
    <p:sldId id="557" r:id="rId72"/>
    <p:sldId id="564" r:id="rId73"/>
    <p:sldId id="494" r:id="rId74"/>
    <p:sldId id="558" r:id="rId75"/>
    <p:sldId id="559" r:id="rId76"/>
    <p:sldId id="560" r:id="rId77"/>
    <p:sldId id="561" r:id="rId78"/>
    <p:sldId id="550" r:id="rId79"/>
    <p:sldId id="552" r:id="rId80"/>
    <p:sldId id="553" r:id="rId81"/>
    <p:sldId id="556" r:id="rId82"/>
    <p:sldId id="495" r:id="rId83"/>
    <p:sldId id="491" r:id="rId84"/>
    <p:sldId id="554" r:id="rId85"/>
    <p:sldId id="555" r:id="rId86"/>
    <p:sldId id="565" r:id="rId87"/>
    <p:sldId id="562" r:id="rId88"/>
    <p:sldId id="472" r:id="rId89"/>
    <p:sldId id="497" r:id="rId90"/>
    <p:sldId id="527" r:id="rId91"/>
    <p:sldId id="551" r:id="rId92"/>
  </p:sldIdLst>
  <p:sldSz cx="12193588" cy="6858000"/>
  <p:notesSz cx="6858000" cy="9144000"/>
  <p:embeddedFontLst>
    <p:embeddedFont>
      <p:font typeface="Abel" panose="02000506030000020004" pitchFamily="2" charset="0"/>
      <p:regular r:id="rId95"/>
    </p:embeddedFont>
    <p:embeddedFont>
      <p:font typeface="Consolas" panose="020B0609020204030204" pitchFamily="49" charset="0"/>
      <p:regular r:id="rId96"/>
      <p:bold r:id="rId97"/>
      <p:italic r:id="rId98"/>
      <p:boldItalic r:id="rId99"/>
    </p:embeddedFont>
    <p:embeddedFont>
      <p:font typeface="Microsoft JhengHei" panose="020B0604030504040204" pitchFamily="34" charset="-120"/>
      <p:regular r:id="rId100"/>
      <p:bold r:id="rId101"/>
    </p:embeddedFont>
    <p:embeddedFont>
      <p:font typeface="Montserrat" panose="00000500000000000000" pitchFamily="2" charset="0"/>
      <p:regular r:id="rId102"/>
      <p:bold r:id="rId103"/>
      <p:italic r:id="rId104"/>
      <p:boldItalic r:id="rId105"/>
    </p:embeddedFont>
    <p:embeddedFont>
      <p:font typeface="Montserrat ExtraLight" panose="00000300000000000000" pitchFamily="2" charset="0"/>
      <p:regular r:id="rId106"/>
      <p:bold r:id="rId107"/>
      <p:italic r:id="rId108"/>
      <p:boldItalic r:id="rId107"/>
    </p:embeddedFont>
    <p:embeddedFont>
      <p:font typeface="Noto Sans Ugaritic" panose="020B0502040504020204" pitchFamily="34" charset="0"/>
      <p:regular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5"/>
            <p14:sldId id="523"/>
            <p14:sldId id="526"/>
            <p14:sldId id="524"/>
            <p14:sldId id="522"/>
            <p14:sldId id="528"/>
            <p14:sldId id="536"/>
            <p14:sldId id="537"/>
            <p14:sldId id="529"/>
            <p14:sldId id="530"/>
            <p14:sldId id="531"/>
            <p14:sldId id="539"/>
            <p14:sldId id="533"/>
            <p14:sldId id="535"/>
            <p14:sldId id="532"/>
            <p14:sldId id="534"/>
            <p14:sldId id="540"/>
            <p14:sldId id="544"/>
            <p14:sldId id="538"/>
            <p14:sldId id="493"/>
            <p14:sldId id="542"/>
            <p14:sldId id="541"/>
            <p14:sldId id="545"/>
            <p14:sldId id="546"/>
            <p14:sldId id="547"/>
            <p14:sldId id="548"/>
            <p14:sldId id="549"/>
            <p14:sldId id="543"/>
            <p14:sldId id="270"/>
            <p14:sldId id="271"/>
            <p14:sldId id="277"/>
            <p14:sldId id="272"/>
            <p14:sldId id="273"/>
            <p14:sldId id="274"/>
            <p14:sldId id="275"/>
            <p14:sldId id="563"/>
            <p14:sldId id="276"/>
            <p14:sldId id="557"/>
            <p14:sldId id="564"/>
            <p14:sldId id="494"/>
            <p14:sldId id="558"/>
            <p14:sldId id="559"/>
            <p14:sldId id="560"/>
            <p14:sldId id="561"/>
            <p14:sldId id="550"/>
            <p14:sldId id="552"/>
            <p14:sldId id="553"/>
            <p14:sldId id="556"/>
            <p14:sldId id="495"/>
            <p14:sldId id="491"/>
            <p14:sldId id="554"/>
            <p14:sldId id="555"/>
            <p14:sldId id="565"/>
            <p14:sldId id="562"/>
            <p14:sldId id="472"/>
            <p14:sldId id="497"/>
            <p14:sldId id="527"/>
            <p14:sldId id="55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font" Target="fonts/font13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8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font" Target="fonts/font1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9.fntdata"/><Relationship Id="rId108" Type="http://schemas.openxmlformats.org/officeDocument/2006/relationships/font" Target="fonts/font14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12.fntdata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handoutMaster" Target="handoutMasters/handout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font" Target="fonts/font15.fntdata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3.fntdata"/><Relationship Id="rId104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commentAuthors" Target="commentAuthor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6.fntdata"/><Relationship Id="rId105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notesMaster" Target="notesMasters/notesMaster1.xml"/><Relationship Id="rId98" Type="http://schemas.openxmlformats.org/officeDocument/2006/relationships/font" Target="fonts/font4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2024/5/1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和內容" type="obj">
  <p:cSld name="標題和內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609680" y="274320"/>
            <a:ext cx="109742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609680" y="1600200"/>
            <a:ext cx="10974229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609679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4612065" y="6356986"/>
            <a:ext cx="3861303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738738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5709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507571"/>
            <a:ext cx="522063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509386"/>
            <a:ext cx="689000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B0C81CFA-2386-4F4A-9BD9-AA1714A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F6B40D08-51B1-48E1-8F9C-6E1C7C34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  <p:sldLayoutId id="2147483691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eb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parkdev/p/9573248.html" TargetMode="External"/><Relationship Id="rId2" Type="http://schemas.openxmlformats.org/officeDocument/2006/relationships/hyperlink" Target="https://docs.docker.com/reference/dockerfi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docker.com/reference/cli/docker/container/run/#restart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oserize.com/" TargetMode="External"/><Relationship Id="rId2" Type="http://schemas.openxmlformats.org/officeDocument/2006/relationships/hyperlink" Target="https://zh.wikipedia.org/zh-tw/CI/C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localhost:61208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s://www.portainer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ngc.nvidia.com/orgs/nvidia/containers/pytorch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HumanSignal/awesome-data-labeling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labelmeai/labelme/releases/tag/v5.4.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cvat.ai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f2jeS3q6QVWiwxcSAnDmkg?view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@frakw/Hkbp2lzpn" TargetMode="Externa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hyperlink" Target="https://nextcloud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cloud.frakw.com/s/TRCeDockjHDXHDa" TargetMode="External"/><Relationship Id="rId2" Type="http://schemas.openxmlformats.org/officeDocument/2006/relationships/hyperlink" Target="https://ngr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frakw.github.io/" TargetMode="Externa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sci-hub.se/" TargetMode="External"/><Relationship Id="rId3" Type="http://schemas.openxmlformats.org/officeDocument/2006/relationships/hyperlink" Target="https://arxiv-sanity-lite.com/" TargetMode="External"/><Relationship Id="rId7" Type="http://schemas.openxmlformats.org/officeDocument/2006/relationships/hyperlink" Target="https://www.explainpaper.com/" TargetMode="External"/><Relationship Id="rId2" Type="http://schemas.openxmlformats.org/officeDocument/2006/relationships/hyperlink" Target="https://scholar.google.com.tw/?hl=zh-TW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atpdf.com/" TargetMode="External"/><Relationship Id="rId5" Type="http://schemas.openxmlformats.org/officeDocument/2006/relationships/hyperlink" Target="https://www.connectedpapers.com/" TargetMode="External"/><Relationship Id="rId4" Type="http://schemas.openxmlformats.org/officeDocument/2006/relationships/hyperlink" Target="https://deeplearn.org/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13" Type="http://schemas.openxmlformats.org/officeDocument/2006/relationships/hyperlink" Target="https://docs.docker.com/get-started/overview/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5" Type="http://schemas.openxmlformats.org/officeDocument/2006/relationships/hyperlink" Target="https://k21academy.com/docker-kubernetes/docker-and-kubernetes/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Relationship Id="rId14" Type="http://schemas.openxmlformats.org/officeDocument/2006/relationships/hyperlink" Target="https://github.com/twtrubiks/docker-tutorial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" TargetMode="External"/><Relationship Id="rId13" Type="http://schemas.openxmlformats.org/officeDocument/2006/relationships/hyperlink" Target="https://github.com/HumanSignal/awesome-data-labeling" TargetMode="External"/><Relationship Id="rId3" Type="http://schemas.openxmlformats.org/officeDocument/2006/relationships/hyperlink" Target="https://www.guguweb.com/2019/02/07/how-to-move-docker-data-directory-to-another-location-on-ubuntu/" TargetMode="External"/><Relationship Id="rId7" Type="http://schemas.openxmlformats.org/officeDocument/2006/relationships/hyperlink" Target="https://zh.wikipedia.org/zh-tw/CI/CD" TargetMode="External"/><Relationship Id="rId12" Type="http://schemas.openxmlformats.org/officeDocument/2006/relationships/hyperlink" Target="https://www.portainer.io/" TargetMode="External"/><Relationship Id="rId2" Type="http://schemas.openxmlformats.org/officeDocument/2006/relationships/hyperlink" Target="https://medium.com/@mrdevsecops/docker-container-cdb32c4a4947" TargetMode="External"/><Relationship Id="rId16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reference/cli/docker/container/run/" TargetMode="External"/><Relationship Id="rId11" Type="http://schemas.openxmlformats.org/officeDocument/2006/relationships/hyperlink" Target="https://www.youtube.com/watch?app=desktop&amp;v=uK5PdSQIB64" TargetMode="External"/><Relationship Id="rId5" Type="http://schemas.openxmlformats.org/officeDocument/2006/relationships/hyperlink" Target="https://www.cnblogs.com/sparkdev/p/9573248.html" TargetMode="External"/><Relationship Id="rId15" Type="http://schemas.openxmlformats.org/officeDocument/2006/relationships/hyperlink" Target="https://www.cvat.ai/" TargetMode="External"/><Relationship Id="rId10" Type="http://schemas.openxmlformats.org/officeDocument/2006/relationships/hyperlink" Target="https://hub.docker.com/r/danjellz/http-server" TargetMode="External"/><Relationship Id="rId4" Type="http://schemas.openxmlformats.org/officeDocument/2006/relationships/hyperlink" Target="https://docs.docker.com/reference/dockerfile/" TargetMode="External"/><Relationship Id="rId9" Type="http://schemas.openxmlformats.org/officeDocument/2006/relationships/hyperlink" Target="https://www.composerize.com/" TargetMode="External"/><Relationship Id="rId14" Type="http://schemas.openxmlformats.org/officeDocument/2006/relationships/hyperlink" Target="https://github.com/labelmeai/labelme" TargetMode="Externa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learn.org/" TargetMode="External"/><Relationship Id="rId3" Type="http://schemas.openxmlformats.org/officeDocument/2006/relationships/hyperlink" Target="https://nextcloud.com/" TargetMode="External"/><Relationship Id="rId7" Type="http://schemas.openxmlformats.org/officeDocument/2006/relationships/hyperlink" Target="https://arxiv-sanity-lite.com/" TargetMode="External"/><Relationship Id="rId12" Type="http://schemas.openxmlformats.org/officeDocument/2006/relationships/hyperlink" Target="https://sci-hub.se/" TargetMode="External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holar.google.com.tw/?hl=zh-TW" TargetMode="External"/><Relationship Id="rId11" Type="http://schemas.openxmlformats.org/officeDocument/2006/relationships/hyperlink" Target="https://www.explainpaper.com/" TargetMode="External"/><Relationship Id="rId5" Type="http://schemas.openxmlformats.org/officeDocument/2006/relationships/hyperlink" Target="https://pages.github.com/" TargetMode="External"/><Relationship Id="rId10" Type="http://schemas.openxmlformats.org/officeDocument/2006/relationships/hyperlink" Target="https://www.chatpdf.com/" TargetMode="External"/><Relationship Id="rId4" Type="http://schemas.openxmlformats.org/officeDocument/2006/relationships/hyperlink" Target="https://markdown.tw/" TargetMode="External"/><Relationship Id="rId9" Type="http://schemas.openxmlformats.org/officeDocument/2006/relationships/hyperlink" Target="https://www.connectedpapers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17F-88C7-7CEE-D236-0603E6EC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0F1-7F11-9560-92EE-5FA8F11A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CD52-EAB1-7B03-D014-CB5FDDA8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B67B-492A-7F83-9523-F6F9D31F6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A306E-C3DD-7EED-03CE-840335F7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7D2D-1A8E-F6F0-EC96-F2AFE3228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F9C-0D56-B2A1-AEFF-453D60957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D072-1C43-B019-01B2-78485DCC8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FCB6-7486-C046-E458-86568DFDD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B250-E8BB-D79D-6CCC-8CF8E144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5F9E-9F01-0D20-4D25-762BBF2D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9418-C4B0-C105-7E2D-CC2C0206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17B-378E-7DC1-6CF2-09B8C891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DAA0-890E-E77B-3EA8-50680462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071A-CF83-C925-3817-4C5200E7A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AD61-2B60-D13C-543E-5972A3F89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F3F9-4356-DC78-20C5-C1954C51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2B86-1EDC-44E4-03B8-3D78E4BD3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8BD4D-FB3C-6602-7AAB-EBA2B49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443E-7078-8A81-5C58-BDF0B6A5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473B29A-07E0-6956-268D-EB9BBCA1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/ 16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D031D3-079C-67EC-5484-42112E7B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>
                <a:latin typeface="Consolas" panose="020B0609020204030204" pitchFamily="49" charset="0"/>
              </a:rPr>
              <a:t>1</a:t>
            </a:fld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" name="Google Shape;501;p40">
            <a:extLst>
              <a:ext uri="{FF2B5EF4-FFF2-40B4-BE49-F238E27FC236}">
                <a16:creationId xmlns:a16="http://schemas.microsoft.com/office/drawing/2014/main" id="{9C31E771-BDA5-FFE6-6498-4C1672467652}"/>
              </a:ext>
            </a:extLst>
          </p:cNvPr>
          <p:cNvCxnSpPr>
            <a:cxnSpLocks/>
          </p:cNvCxnSpPr>
          <p:nvPr/>
        </p:nvCxnSpPr>
        <p:spPr>
          <a:xfrm>
            <a:off x="1627529" y="4885210"/>
            <a:ext cx="0" cy="6095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5353143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Markup Language and Resume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F000-57C7-406F-00B6-F022D215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22C5-E11C-D9DD-3C64-1CDFAFDB9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in </a:t>
            </a:r>
            <a:r>
              <a:rPr lang="en-US" altLang="zh-TW" u="sng" dirty="0"/>
              <a:t>week2_hw.md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D1BEF-5188-610B-8538-F0985421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E26C-0F67-0958-8A01-3F4BEF50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B6FAD-B41B-7479-428C-14F6683C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E9F4F-B2DA-D430-0899-CB034F637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4B02-9E75-B030-DDEA-81D9C17F4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D6D7-0DAC-D7DA-DB9F-53C91BBDC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DAB5-7AB0-2A0C-0214-9FC94ECD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04A2-16B6-D920-B7A4-1C819FA36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72B-DDEE-F4A0-1A4D-487CCDADE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7391-AD9A-5028-4FB0-26B80A78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07FB-ECBC-90A9-448D-785E0D04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AE9-76BC-499D-DE0A-784BC264E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Windows Server,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1ABCB-165A-8FD1-83EF-66E82C1A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16B5-2481-DB58-9F39-FC51780AA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18" y="2816787"/>
            <a:ext cx="5751570" cy="39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1BA00-DA86-9F02-3563-FA670E5D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12B8-9770-4538-A9E6-FAACB95C7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8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DB69-E9D6-5069-F54A-F690A0B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vs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7301-E879-45FE-B42F-BC97C1F8C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2046-48C4-FF63-46B6-825C0F986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E8993-10A6-28D7-398F-CD478AE5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06" y="2546836"/>
            <a:ext cx="5277587" cy="2219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8CD9F-981D-D707-6926-36A814E1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5" y="1635343"/>
            <a:ext cx="5181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1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image : Read-Only stack layers</a:t>
            </a:r>
          </a:p>
          <a:p>
            <a:r>
              <a:rPr lang="en-US" altLang="zh-TW" dirty="0"/>
              <a:t>Docker container : writable layer on top of image</a:t>
            </a:r>
          </a:p>
          <a:p>
            <a:r>
              <a:rPr lang="en-US" altLang="zh-TW" dirty="0"/>
              <a:t>You can think as : image -&gt;</a:t>
            </a:r>
            <a:r>
              <a:rPr lang="zh-TW" altLang="en-US" dirty="0"/>
              <a:t> </a:t>
            </a:r>
            <a:r>
              <a:rPr lang="en-US" altLang="zh-TW" dirty="0"/>
              <a:t>executable file, container -&gt; application instance (run inside memory)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C55CB5-207E-F371-37AE-0F5A8A802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3506" r="1895" b="4228"/>
          <a:stretch/>
        </p:blipFill>
        <p:spPr bwMode="auto">
          <a:xfrm>
            <a:off x="8766325" y="2547622"/>
            <a:ext cx="3145872" cy="39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3DD29-77EB-3B03-C2D7-BFE41E127B52}"/>
              </a:ext>
            </a:extLst>
          </p:cNvPr>
          <p:cNvGrpSpPr/>
          <p:nvPr/>
        </p:nvGrpSpPr>
        <p:grpSpPr>
          <a:xfrm>
            <a:off x="281391" y="2622715"/>
            <a:ext cx="7931084" cy="3791239"/>
            <a:chOff x="281390" y="2470882"/>
            <a:chExt cx="7931084" cy="3791239"/>
          </a:xfrm>
        </p:grpSpPr>
        <p:pic>
          <p:nvPicPr>
            <p:cNvPr id="1032" name="Picture 8" descr="What happens to a docker container when I delete its image? - Stack Overflow">
              <a:extLst>
                <a:ext uri="{FF2B5EF4-FFF2-40B4-BE49-F238E27FC236}">
                  <a16:creationId xmlns:a16="http://schemas.microsoft.com/office/drawing/2014/main" id="{3710F781-C3F7-BD43-63FF-C64BD2C8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0" y="2566315"/>
              <a:ext cx="5983316" cy="369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0470DF-7BA2-9915-19FB-EEC08A4DAA2B}"/>
                </a:ext>
              </a:extLst>
            </p:cNvPr>
            <p:cNvSpPr/>
            <p:nvPr/>
          </p:nvSpPr>
          <p:spPr>
            <a:xfrm>
              <a:off x="1115736" y="3875715"/>
              <a:ext cx="4723002" cy="2323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073331-B171-7845-7842-CD4D6049BBAA}"/>
                </a:ext>
              </a:extLst>
            </p:cNvPr>
            <p:cNvSpPr/>
            <p:nvPr/>
          </p:nvSpPr>
          <p:spPr>
            <a:xfrm>
              <a:off x="281390" y="2470882"/>
              <a:ext cx="6387857" cy="12529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0538B-3D79-B0FB-F596-9483AB19B053}"/>
                </a:ext>
              </a:extLst>
            </p:cNvPr>
            <p:cNvSpPr txBox="1"/>
            <p:nvPr/>
          </p:nvSpPr>
          <p:spPr>
            <a:xfrm>
              <a:off x="5820938" y="4803173"/>
              <a:ext cx="8483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Image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EBC4D-E20B-9BAC-E7FB-DBB8F8E1A1EE}"/>
                </a:ext>
              </a:extLst>
            </p:cNvPr>
            <p:cNvSpPr txBox="1"/>
            <p:nvPr/>
          </p:nvSpPr>
          <p:spPr>
            <a:xfrm>
              <a:off x="6713346" y="2907553"/>
              <a:ext cx="1499128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Containers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372-2385-247C-2F73-8EDF2E66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deployment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B28A-137E-9160-6214-728A5C7AB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Dockerfile</a:t>
            </a:r>
            <a:r>
              <a:rPr lang="en-US" altLang="zh-TW" dirty="0"/>
              <a:t> to build your customized OS as image</a:t>
            </a:r>
          </a:p>
          <a:p>
            <a:pPr lvl="1"/>
            <a:r>
              <a:rPr lang="en-US" altLang="zh-TW" dirty="0"/>
              <a:t>EX: ubuntu that install python and vim</a:t>
            </a:r>
          </a:p>
          <a:p>
            <a:r>
              <a:rPr lang="en-US" altLang="zh-TW" dirty="0"/>
              <a:t>Push image to docker registry (store docker images)</a:t>
            </a:r>
          </a:p>
          <a:p>
            <a:r>
              <a:rPr lang="en-US" altLang="zh-TW" dirty="0"/>
              <a:t>In another devices like developer’s computer or tester’s computer or main server</a:t>
            </a:r>
          </a:p>
          <a:p>
            <a:pPr lvl="1"/>
            <a:r>
              <a:rPr lang="en-US" altLang="zh-TW" dirty="0"/>
              <a:t>Pull docker image down</a:t>
            </a:r>
          </a:p>
          <a:p>
            <a:pPr lvl="1"/>
            <a:r>
              <a:rPr lang="en-US" altLang="zh-TW" dirty="0"/>
              <a:t>Start docker image to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E4364-2273-9CFF-D920-9B0F1555E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0444-C220-16B8-1A31-70F1E2F34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6" name="Picture 4" descr="Docker Workflow">
            <a:extLst>
              <a:ext uri="{FF2B5EF4-FFF2-40B4-BE49-F238E27FC236}">
                <a16:creationId xmlns:a16="http://schemas.microsoft.com/office/drawing/2014/main" id="{C738594E-289D-96BF-5DA5-F71416E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96" y="2751426"/>
            <a:ext cx="6341101" cy="358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55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workflow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	=&gt; Download an image from a registry</a:t>
            </a:r>
          </a:p>
          <a:p>
            <a:r>
              <a:rPr lang="en-US" altLang="zh-TW" dirty="0"/>
              <a:t>docker build 	=&gt; Build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run		=&gt; Create and run a new container from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8A3D8-E846-96EE-FBCB-B3C395E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27" y="2086997"/>
            <a:ext cx="8283949" cy="43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Move docker to large disk</a:t>
            </a:r>
          </a:p>
          <a:p>
            <a:pPr lvl="1"/>
            <a:r>
              <a:rPr lang="en-US" altLang="zh-TW" dirty="0"/>
              <a:t>docker store data inside /var/lib/docker</a:t>
            </a:r>
          </a:p>
          <a:p>
            <a:pPr lvl="1"/>
            <a:r>
              <a:rPr lang="en-US" altLang="zh-TW" dirty="0"/>
              <a:t>Move to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stop</a:t>
            </a:r>
          </a:p>
          <a:p>
            <a:pPr lvl="1"/>
            <a:r>
              <a:rPr lang="en-US" altLang="zh-TW" dirty="0"/>
              <a:t>Add "data-root" value inside /</a:t>
            </a:r>
            <a:r>
              <a:rPr lang="en-US" altLang="zh-TW" dirty="0" err="1"/>
              <a:t>etc</a:t>
            </a:r>
            <a:r>
              <a:rPr lang="en-US" altLang="zh-TW" dirty="0"/>
              <a:t>/docker/</a:t>
            </a:r>
            <a:r>
              <a:rPr lang="en-US" altLang="zh-TW" dirty="0" err="1"/>
              <a:t>daemon.json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rsync</a:t>
            </a:r>
            <a:r>
              <a:rPr lang="en-US" altLang="zh-TW" dirty="0"/>
              <a:t> -</a:t>
            </a:r>
            <a:r>
              <a:rPr lang="en-US" altLang="zh-TW" dirty="0" err="1"/>
              <a:t>aP</a:t>
            </a:r>
            <a:r>
              <a:rPr lang="en-US" altLang="zh-TW" dirty="0"/>
              <a:t> /var/lib/docker/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start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61DD8-A9AB-8831-27AB-91547B3B2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C015-C2A1-4A3C-3C02-C4B5806BA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247296"/>
            <a:ext cx="5313443" cy="381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41B24-93C2-25D0-491D-DE85DA26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91" y="4932673"/>
            <a:ext cx="3753781" cy="58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&lt;docker</a:t>
            </a:r>
            <a:r>
              <a:rPr lang="zh-TW" altLang="en-US" dirty="0"/>
              <a:t>帳號</a:t>
            </a:r>
            <a:r>
              <a:rPr lang="en-US" altLang="zh-TW" dirty="0"/>
              <a:t>&gt;/&lt;image</a:t>
            </a:r>
            <a:r>
              <a:rPr lang="zh-TW" altLang="en-US" dirty="0"/>
              <a:t>名稱</a:t>
            </a:r>
            <a:r>
              <a:rPr lang="en-US" altLang="zh-TW" dirty="0"/>
              <a:t>&gt;:&lt;</a:t>
            </a:r>
            <a:r>
              <a:rPr lang="en-US" altLang="zh-TW" dirty="0" err="1"/>
              <a:t>image_tag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EX : </a:t>
            </a:r>
            <a:r>
              <a:rPr lang="sv-SE" altLang="zh-TW" dirty="0"/>
              <a:t>docker pull danjellz/http-server:1.4</a:t>
            </a:r>
          </a:p>
          <a:p>
            <a:pPr lvl="1"/>
            <a:r>
              <a:rPr lang="sv-SE" altLang="zh-TW" dirty="0"/>
              <a:t>If tag not specified default is ”latest”</a:t>
            </a:r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marL="114300" indent="0">
              <a:buNone/>
            </a:pPr>
            <a:endParaRPr lang="sv-SE" altLang="zh-TW" dirty="0"/>
          </a:p>
          <a:p>
            <a:r>
              <a:rPr lang="sv-SE" altLang="zh-TW" dirty="0"/>
              <a:t>docker images : list images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D82F5-44AB-6163-8F7E-4BA08E15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0" y="2330883"/>
            <a:ext cx="7362784" cy="1860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277E6-E15D-5C42-04DB-B5D13F78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" y="5042468"/>
            <a:ext cx="6555674" cy="11919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3351C-2919-258F-BA86-66D4340F9629}"/>
              </a:ext>
            </a:extLst>
          </p:cNvPr>
          <p:cNvCxnSpPr>
            <a:cxnSpLocks/>
          </p:cNvCxnSpPr>
          <p:nvPr/>
        </p:nvCxnSpPr>
        <p:spPr>
          <a:xfrm>
            <a:off x="558190" y="6133740"/>
            <a:ext cx="29232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28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0A0-4B36-C4C3-F029-A84F0BE3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D086-BA72-1BB1-3A3B-B73E58617F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Image use tag as their name and can own multiple tag same time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C5C2E-7585-5D0A-ACC9-247ABE270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EFA37-720F-4BA8-F390-A7E2C5EB8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FA2CA-C04A-0E17-4D04-9BA7D64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6" y="1711462"/>
            <a:ext cx="8761633" cy="4924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8F131-4F66-012D-7BBB-66DFA6C47AFE}"/>
              </a:ext>
            </a:extLst>
          </p:cNvPr>
          <p:cNvSpPr/>
          <p:nvPr/>
        </p:nvSpPr>
        <p:spPr>
          <a:xfrm>
            <a:off x="5243119" y="1535186"/>
            <a:ext cx="2508309" cy="52205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593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56AA-7838-84C9-4749-949781BC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95C5-FA1F-5241-3C18-203E89F424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The container can have a name. If not assigned, docker will assign a random name.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34570-938D-7355-A7C5-688A5DC3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E4B1-CAA9-4A26-BFBD-034F78246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8CEFA-DC65-AA20-0541-3C6391E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0" y="1698202"/>
            <a:ext cx="8237696" cy="4618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B3E807-81BA-C00F-5B55-DBA2C5C65D09}"/>
              </a:ext>
            </a:extLst>
          </p:cNvPr>
          <p:cNvSpPr/>
          <p:nvPr/>
        </p:nvSpPr>
        <p:spPr>
          <a:xfrm>
            <a:off x="1727331" y="2214695"/>
            <a:ext cx="1841370" cy="41992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57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build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Build an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build --file /path/to/</a:t>
            </a:r>
            <a:r>
              <a:rPr lang="en-US" altLang="zh-TW" dirty="0" err="1"/>
              <a:t>Dockerfile</a:t>
            </a:r>
            <a:r>
              <a:rPr lang="en-US" altLang="zh-TW" dirty="0"/>
              <a:t> --tag frakw/resume_website:x64_1.0</a:t>
            </a:r>
          </a:p>
          <a:p>
            <a:pPr lvl="1"/>
            <a:r>
              <a:rPr lang="en-US" altLang="zh-TW" dirty="0"/>
              <a:t>--file : specify the </a:t>
            </a:r>
            <a:r>
              <a:rPr lang="en-US" altLang="zh-TW" dirty="0" err="1"/>
              <a:t>Dockerfile</a:t>
            </a:r>
            <a:r>
              <a:rPr lang="en-US" altLang="zh-TW" dirty="0"/>
              <a:t> you want to build</a:t>
            </a:r>
          </a:p>
          <a:p>
            <a:pPr lvl="1"/>
            <a:r>
              <a:rPr lang="en-US" altLang="zh-TW" dirty="0"/>
              <a:t>--tag 	: add a tag to the target image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65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AA5-30DB-9684-981C-DEA687EB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AF5-CD8D-961E-258F-92025468F4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 </a:t>
            </a:r>
            <a:r>
              <a:rPr lang="en-US" altLang="zh-TW" dirty="0">
                <a:hlinkClick r:id="rId2"/>
              </a:rPr>
              <a:t>https://docs.docker.com/reference/dockerfile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create a new build stage from a base image (usually come from registry)</a:t>
            </a:r>
          </a:p>
          <a:p>
            <a:pPr lvl="1"/>
            <a:r>
              <a:rPr lang="en-US" altLang="zh-TW" dirty="0"/>
              <a:t>WORKDIR : set working directory</a:t>
            </a:r>
          </a:p>
          <a:p>
            <a:pPr lvl="1"/>
            <a:r>
              <a:rPr lang="en-US" altLang="zh-TW" dirty="0"/>
              <a:t>ENV : set environment variables</a:t>
            </a:r>
          </a:p>
          <a:p>
            <a:pPr lvl="1"/>
            <a:r>
              <a:rPr lang="en-US" altLang="zh-TW" dirty="0"/>
              <a:t>RUN : execute build commands</a:t>
            </a:r>
          </a:p>
          <a:p>
            <a:pPr lvl="1"/>
            <a:r>
              <a:rPr lang="en-US" altLang="zh-TW" dirty="0"/>
              <a:t>COPY/ADD : copy files and directories into image </a:t>
            </a:r>
            <a:r>
              <a:rPr lang="en-US" altLang="zh-TW" dirty="0">
                <a:hlinkClick r:id="rId3"/>
              </a:rPr>
              <a:t>[Link]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33FD-A5E7-13A9-2C7F-05654370D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BB89-266B-6772-EE2B-687000B24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D0A55-6E98-9779-A8EB-13B874C2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5" y="3546446"/>
            <a:ext cx="6703769" cy="286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61260-E0B0-456D-DD8C-2B991346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3557680"/>
            <a:ext cx="4349627" cy="14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B1374-C825-9A1B-A162-FDC9F79D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91AF-983F-60CB-C566-5460BA89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0313-1662-EC27-DB64-C4739DFC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run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9D0-2BB6-A3B9-160A-39A105961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and run a new container from an image</a:t>
            </a:r>
          </a:p>
          <a:p>
            <a:r>
              <a:rPr lang="en-US" altLang="zh-TW" dirty="0"/>
              <a:t>docker run --name my-website </a:t>
            </a:r>
            <a:r>
              <a:rPr lang="en-US" altLang="zh-TW" dirty="0" err="1"/>
              <a:t>danjellz</a:t>
            </a:r>
            <a:r>
              <a:rPr lang="en-US" altLang="zh-TW" dirty="0"/>
              <a:t>/</a:t>
            </a:r>
            <a:r>
              <a:rPr lang="en-US" altLang="zh-TW" dirty="0" err="1"/>
              <a:t>http-server:latest</a:t>
            </a:r>
            <a:endParaRPr lang="en-US" altLang="zh-TW" dirty="0"/>
          </a:p>
          <a:p>
            <a:pPr lvl="1"/>
            <a:r>
              <a:rPr lang="en-US" altLang="zh-TW" dirty="0"/>
              <a:t>--name : assign a name to the container</a:t>
            </a:r>
          </a:p>
          <a:p>
            <a:pPr lvl="1"/>
            <a:r>
              <a:rPr lang="en-US" altLang="zh-TW" dirty="0"/>
              <a:t>-d : detach mode</a:t>
            </a:r>
          </a:p>
          <a:p>
            <a:pPr lvl="1"/>
            <a:r>
              <a:rPr lang="en-US" altLang="zh-TW" dirty="0"/>
              <a:t>--device : add a host device to the container (webcam etc...)</a:t>
            </a:r>
          </a:p>
          <a:p>
            <a:pPr lvl="1"/>
            <a:r>
              <a:rPr lang="en-US" altLang="zh-TW" dirty="0"/>
              <a:t>--restart : restart policies </a:t>
            </a:r>
            <a:r>
              <a:rPr lang="en-US" altLang="zh-TW" dirty="0">
                <a:hlinkClick r:id="rId2"/>
              </a:rPr>
              <a:t>[Link]</a:t>
            </a:r>
            <a:endParaRPr lang="en-US" altLang="zh-TW" dirty="0"/>
          </a:p>
          <a:p>
            <a:pPr lvl="1"/>
            <a:r>
              <a:rPr lang="en-US" altLang="zh-TW" dirty="0"/>
              <a:t>--rm : 	automatically remove the container when it exits</a:t>
            </a:r>
          </a:p>
          <a:p>
            <a:pPr lvl="1"/>
            <a:r>
              <a:rPr lang="en-US" altLang="zh-TW" dirty="0"/>
              <a:t>-v : bind mount a volume</a:t>
            </a:r>
          </a:p>
          <a:p>
            <a:endParaRPr lang="en-US" altLang="zh-TW" dirty="0"/>
          </a:p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: show running containers</a:t>
            </a:r>
          </a:p>
          <a:p>
            <a:pPr lvl="1"/>
            <a:r>
              <a:rPr lang="en-US" altLang="zh-TW" dirty="0"/>
              <a:t>--all : show all containers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27C6-13FF-CAD9-6D94-C0C075080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36CD5-8335-8889-1E74-F306E09B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6C2D3-B758-11C0-E106-2240AFE7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0" y="5384162"/>
            <a:ext cx="10725515" cy="12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static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tar </a:t>
            </a:r>
            <a:r>
              <a:rPr lang="en-US" altLang="zh-TW" dirty="0" err="1"/>
              <a:t>zxvf</a:t>
            </a:r>
            <a:r>
              <a:rPr lang="en-US" altLang="zh-TW" dirty="0"/>
              <a:t> threejs.tar.gz</a:t>
            </a:r>
          </a:p>
          <a:p>
            <a:r>
              <a:rPr lang="en-US" altLang="zh-TW" dirty="0"/>
              <a:t>cd </a:t>
            </a:r>
            <a:r>
              <a:rPr lang="en-US" altLang="zh-TW" dirty="0" err="1"/>
              <a:t>threejs</a:t>
            </a:r>
            <a:endParaRPr lang="en-US" altLang="zh-TW" dirty="0"/>
          </a:p>
          <a:p>
            <a:r>
              <a:rPr lang="en-US" altLang="zh-TW" dirty="0"/>
              <a:t>docker run --rm --name </a:t>
            </a:r>
            <a:r>
              <a:rPr lang="en-US" altLang="zh-TW" dirty="0" err="1"/>
              <a:t>threejs_app</a:t>
            </a:r>
            <a:r>
              <a:rPr lang="en-US" altLang="zh-TW" dirty="0"/>
              <a:t> -p 8080:8080 -v $(</a:t>
            </a:r>
            <a:r>
              <a:rPr lang="en-US" altLang="zh-TW" dirty="0" err="1"/>
              <a:t>pwd</a:t>
            </a:r>
            <a:r>
              <a:rPr lang="en-US" altLang="zh-TW" dirty="0"/>
              <a:t>):/public </a:t>
            </a:r>
            <a:r>
              <a:rPr lang="en-US" altLang="zh-TW" dirty="0" err="1"/>
              <a:t>danjellz</a:t>
            </a:r>
            <a:r>
              <a:rPr lang="en-US" altLang="zh-TW" dirty="0"/>
              <a:t>/http-server</a:t>
            </a:r>
          </a:p>
          <a:p>
            <a:r>
              <a:rPr lang="en-US" altLang="zh-TW" dirty="0">
                <a:hlinkClick r:id="rId2"/>
              </a:rPr>
              <a:t>http://localhost:8080/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C4C8F-1AD2-FF57-9413-FCC07D3A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8" y="3147444"/>
            <a:ext cx="394390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4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804B-5DE3-B523-6CA8-9F64A3E8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compose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B11-453B-C9C0-9194-C5B3BD4D7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Run multiple container application</a:t>
            </a:r>
          </a:p>
          <a:p>
            <a:r>
              <a:rPr lang="en-US" altLang="zh-TW" dirty="0"/>
              <a:t>Simplify the docker run command</a:t>
            </a:r>
          </a:p>
          <a:p>
            <a:r>
              <a:rPr lang="en-US" altLang="zh-TW" dirty="0"/>
              <a:t>Part of </a:t>
            </a:r>
            <a:r>
              <a:rPr lang="en-US" altLang="zh-TW" dirty="0">
                <a:hlinkClick r:id="rId2"/>
              </a:rPr>
              <a:t>CI/CD</a:t>
            </a:r>
            <a:endParaRPr lang="en-US" altLang="zh-TW" dirty="0"/>
          </a:p>
          <a:p>
            <a:r>
              <a:rPr lang="en-US" altLang="zh-TW" dirty="0"/>
              <a:t>Useful tool convert docker run command into docker-</a:t>
            </a:r>
            <a:r>
              <a:rPr lang="en-US" altLang="zh-TW" dirty="0" err="1"/>
              <a:t>compose.yaml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composerize.com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Can work with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9AAE-9BB0-E57C-1000-600FFF5A1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B900-B977-852A-AE2F-E60FE47F6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56F7A-918D-FD2D-AA60-0DE9C6645A84}"/>
              </a:ext>
            </a:extLst>
          </p:cNvPr>
          <p:cNvGrpSpPr/>
          <p:nvPr/>
        </p:nvGrpSpPr>
        <p:grpSpPr>
          <a:xfrm>
            <a:off x="578680" y="2601495"/>
            <a:ext cx="9527303" cy="1724266"/>
            <a:chOff x="250125" y="3770688"/>
            <a:chExt cx="9527303" cy="1724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90B22-BA29-B512-1BD8-6333923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25" y="4207030"/>
              <a:ext cx="4849004" cy="851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E7D07-C7D4-6F30-5ACC-09C3DCEE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898" y="3770688"/>
              <a:ext cx="2543530" cy="1724266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CF5CB92-8D3D-8646-9237-4A9C7DF57CE7}"/>
                </a:ext>
              </a:extLst>
            </p:cNvPr>
            <p:cNvSpPr/>
            <p:nvPr/>
          </p:nvSpPr>
          <p:spPr>
            <a:xfrm>
              <a:off x="5461233" y="4412609"/>
              <a:ext cx="1476462" cy="45300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1AE9C-C441-1ACF-B3DE-7B1C07727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5" y="5201421"/>
            <a:ext cx="3743847" cy="914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27FE51-A8EA-0D78-02C5-3C9F7A2E996A}"/>
              </a:ext>
            </a:extLst>
          </p:cNvPr>
          <p:cNvSpPr/>
          <p:nvPr/>
        </p:nvSpPr>
        <p:spPr>
          <a:xfrm>
            <a:off x="1307503" y="5427217"/>
            <a:ext cx="1150471" cy="218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61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your first docker app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Web-based server monitor</a:t>
            </a:r>
          </a:p>
          <a:p>
            <a:r>
              <a:rPr lang="en-US" altLang="zh-TW" dirty="0"/>
              <a:t>cd glances</a:t>
            </a:r>
          </a:p>
          <a:p>
            <a:r>
              <a:rPr lang="en-US" altLang="zh-TW" dirty="0"/>
              <a:t>docker compose up -d</a:t>
            </a:r>
          </a:p>
          <a:p>
            <a:r>
              <a:rPr lang="en-US" altLang="zh-TW" dirty="0">
                <a:hlinkClick r:id="rId2"/>
              </a:rPr>
              <a:t>http://localhost:61208/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5B3A-7D8B-DAC2-9A34-AFC413B2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8" y="1924801"/>
            <a:ext cx="8092219" cy="42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9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1C5-6D4D-B8D3-412D-95C2BA1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exec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7024-779B-6880-8003-35AB5910C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Execute a command in a running container</a:t>
            </a:r>
          </a:p>
          <a:p>
            <a:r>
              <a:rPr lang="en-US" altLang="zh-TW" dirty="0"/>
              <a:t>docker exec -it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/bin/bash</a:t>
            </a:r>
          </a:p>
          <a:p>
            <a:pPr lvl="1"/>
            <a:r>
              <a:rPr lang="en-US" altLang="zh-TW" dirty="0"/>
              <a:t>-it : interactive(-</a:t>
            </a:r>
            <a:r>
              <a:rPr lang="en-US" altLang="zh-TW" dirty="0" err="1"/>
              <a:t>i</a:t>
            </a:r>
            <a:r>
              <a:rPr lang="en-US" altLang="zh-TW" dirty="0"/>
              <a:t>) combine pseudo-TTY(-t)</a:t>
            </a:r>
          </a:p>
          <a:p>
            <a:pPr lvl="1"/>
            <a:r>
              <a:rPr lang="en-US" altLang="zh-TW" dirty="0"/>
              <a:t>/bin/bash : execute Linux shell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4C69E-ED09-81B9-DDBB-761C14D39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C52A-E1EE-06E4-4291-E7C8176C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D01C5-F1E2-6CD5-CB35-18CE805D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3" y="3304098"/>
            <a:ext cx="1034559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2B2-734C-6256-C897-97791AB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commit, save, load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55EC-39D5-1C7A-21AB-1A6F6CF33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commit : create a new image from a container's changes</a:t>
            </a:r>
          </a:p>
          <a:p>
            <a:pPr lvl="1"/>
            <a:r>
              <a:rPr lang="en-US" altLang="zh-TW" dirty="0"/>
              <a:t>docker commit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frakw/</a:t>
            </a:r>
            <a:r>
              <a:rPr lang="en-US" altLang="zh-TW" dirty="0" err="1"/>
              <a:t>itri-bev-image:latest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save : export image to a .tar file</a:t>
            </a:r>
          </a:p>
          <a:p>
            <a:pPr lvl="1"/>
            <a:r>
              <a:rPr lang="en-US" altLang="zh-TW" dirty="0"/>
              <a:t>docker save frakw/</a:t>
            </a:r>
            <a:r>
              <a:rPr lang="en-US" altLang="zh-TW" dirty="0" err="1"/>
              <a:t>itri-bev-image:latest</a:t>
            </a:r>
            <a:r>
              <a:rPr lang="en-US" altLang="zh-TW" dirty="0"/>
              <a:t> &gt; itri-bev-image.tar</a:t>
            </a:r>
          </a:p>
          <a:p>
            <a:endParaRPr lang="en-US" altLang="zh-TW" dirty="0"/>
          </a:p>
          <a:p>
            <a:r>
              <a:rPr lang="en-US" altLang="zh-TW" dirty="0"/>
              <a:t>Docker load : load image from .tar file</a:t>
            </a:r>
          </a:p>
          <a:p>
            <a:pPr lvl="1"/>
            <a:r>
              <a:rPr lang="en-US" altLang="zh-TW" dirty="0"/>
              <a:t>docker load &lt; itri-bev-image.tar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FFCA2-8A12-4BB0-6E80-A91B2C8C1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ECCFD-154C-C612-6B1E-53AFC0B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Docker Tutorial - Docker Commit (Create image with container) Save(Backup)  Load(Restore) - Part15">
            <a:extLst>
              <a:ext uri="{FF2B5EF4-FFF2-40B4-BE49-F238E27FC236}">
                <a16:creationId xmlns:a16="http://schemas.microsoft.com/office/drawing/2014/main" id="{54BF0EDD-FE0A-B4F5-9F8F-14841660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r="12955"/>
          <a:stretch/>
        </p:blipFill>
        <p:spPr bwMode="auto">
          <a:xfrm>
            <a:off x="7755812" y="3172431"/>
            <a:ext cx="3959604" cy="29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E21E8-71C2-8F45-F5B2-7212B80B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4416514"/>
            <a:ext cx="6396673" cy="16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4221-406B-1298-6EF6-7A7B0F62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push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D9FA-5953-491C-2F78-A57DC1A7FC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Upload image to docker registry (docker hub)</a:t>
            </a:r>
          </a:p>
          <a:p>
            <a:pPr lvl="1"/>
            <a:r>
              <a:rPr lang="en-US" altLang="zh-TW" dirty="0"/>
              <a:t>docker login</a:t>
            </a:r>
          </a:p>
          <a:p>
            <a:pPr lvl="1"/>
            <a:r>
              <a:rPr lang="en-US" altLang="zh-TW" dirty="0"/>
              <a:t>docker push frakw/itri-bev:x64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68CF2-DCA4-A936-83DC-AD5B92787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80219-EAEA-E21F-2A70-0D044B3F6A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30A9A-F242-E7DE-B37A-EC85A2FC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46" y="2665914"/>
            <a:ext cx="9761629" cy="37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712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4854-93A0-3791-CD1D-FB230CEB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GUI manager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AD9D-9BED-CDD2-4AA5-F61E5699D4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Portainer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https://www.portainer.io/</a:t>
            </a:r>
            <a:endParaRPr lang="en-US" altLang="zh-TW" dirty="0"/>
          </a:p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docker pull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/>
              <a:t>docker run -d -p 9000:9000 -v /var/run/</a:t>
            </a:r>
            <a:r>
              <a:rPr lang="en-US" altLang="zh-TW" dirty="0" err="1"/>
              <a:t>docker.sock</a:t>
            </a:r>
            <a:r>
              <a:rPr lang="en-US" altLang="zh-TW" dirty="0"/>
              <a:t>:/var/run/</a:t>
            </a:r>
            <a:r>
              <a:rPr lang="en-US" altLang="zh-TW" dirty="0" err="1"/>
              <a:t>docker.sock</a:t>
            </a:r>
            <a:r>
              <a:rPr lang="en-US" altLang="zh-TW" dirty="0"/>
              <a:t> --restart=always --name </a:t>
            </a:r>
            <a:r>
              <a:rPr lang="en-US" altLang="zh-TW" dirty="0" err="1"/>
              <a:t>prtainer</a:t>
            </a:r>
            <a:r>
              <a:rPr lang="en-US" altLang="zh-TW" dirty="0"/>
              <a:t>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http://localhost:9000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92164-FA28-60AD-FA43-77F980D8F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A358A-545E-DDA5-C631-368E9D9AA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D62F6-1E3E-ABAA-6247-71D4666F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554" y="3101315"/>
            <a:ext cx="7579643" cy="346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0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93DE10-9AF5-9629-4A9B-DAD288D1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69" y="2997558"/>
            <a:ext cx="6510987" cy="3758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EDD0E-A0DC-48C1-8936-66C96692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1"/>
            <a:ext cx="10184412" cy="1172846"/>
          </a:xfrm>
        </p:spPr>
        <p:txBody>
          <a:bodyPr/>
          <a:lstStyle/>
          <a:p>
            <a:r>
              <a:rPr lang="en-US" altLang="zh-TW" dirty="0"/>
              <a:t>Homework 2 : write </a:t>
            </a:r>
            <a:r>
              <a:rPr lang="en-US" altLang="zh-TW" dirty="0" err="1"/>
              <a:t>Dockerfile</a:t>
            </a:r>
            <a:r>
              <a:rPr lang="en-US" altLang="zh-TW" dirty="0"/>
              <a:t> and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EAB0-2271-34CB-833D-F84E6707C5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75127"/>
            <a:ext cx="11662072" cy="5138827"/>
          </a:xfrm>
        </p:spPr>
        <p:txBody>
          <a:bodyPr/>
          <a:lstStyle/>
          <a:p>
            <a:r>
              <a:rPr lang="en-US" altLang="zh-TW" dirty="0"/>
              <a:t>Use docker compose up -d can automatically build image and run a container</a:t>
            </a:r>
          </a:p>
          <a:p>
            <a:r>
              <a:rPr lang="en-US" altLang="zh-TW" dirty="0">
                <a:highlight>
                  <a:srgbClr val="C0C0C0"/>
                </a:highlight>
              </a:rPr>
              <a:t>python detect.py --view-</a:t>
            </a:r>
            <a:r>
              <a:rPr lang="en-US" altLang="zh-TW" dirty="0" err="1">
                <a:highlight>
                  <a:srgbClr val="C0C0C0"/>
                </a:highlight>
              </a:rPr>
              <a:t>img</a:t>
            </a:r>
            <a:r>
              <a:rPr lang="en-US" altLang="zh-TW" dirty="0">
                <a:highlight>
                  <a:srgbClr val="C0C0C0"/>
                </a:highlight>
              </a:rPr>
              <a:t> --</a:t>
            </a:r>
            <a:r>
              <a:rPr lang="en-US" altLang="zh-TW" dirty="0" err="1">
                <a:highlight>
                  <a:srgbClr val="C0C0C0"/>
                </a:highlight>
              </a:rPr>
              <a:t>nosave</a:t>
            </a:r>
            <a:r>
              <a:rPr lang="en-US" altLang="zh-TW" dirty="0">
                <a:highlight>
                  <a:srgbClr val="C0C0C0"/>
                </a:highlight>
              </a:rPr>
              <a:t> --weights yolov5x.pt --source video/</a:t>
            </a:r>
            <a:r>
              <a:rPr lang="en-US" altLang="zh-TW" dirty="0" err="1">
                <a:highlight>
                  <a:srgbClr val="C0C0C0"/>
                </a:highlight>
              </a:rPr>
              <a:t>argoverse</a:t>
            </a:r>
            <a:r>
              <a:rPr lang="en-US" altLang="zh-TW" dirty="0">
                <a:highlight>
                  <a:srgbClr val="C0C0C0"/>
                </a:highlight>
              </a:rPr>
              <a:t>/argoverse.mp4  --run-</a:t>
            </a:r>
            <a:r>
              <a:rPr lang="en-US" altLang="zh-TW" dirty="0" err="1">
                <a:highlight>
                  <a:srgbClr val="C0C0C0"/>
                </a:highlight>
              </a:rPr>
              <a:t>liteMono</a:t>
            </a:r>
            <a:r>
              <a:rPr lang="en-US" altLang="zh-TW" dirty="0">
                <a:highlight>
                  <a:srgbClr val="C0C0C0"/>
                </a:highlight>
              </a:rPr>
              <a:t> --run-</a:t>
            </a:r>
            <a:r>
              <a:rPr lang="en-US" altLang="zh-TW" dirty="0" err="1">
                <a:highlight>
                  <a:srgbClr val="C0C0C0"/>
                </a:highlight>
              </a:rPr>
              <a:t>bev</a:t>
            </a:r>
            <a:r>
              <a:rPr lang="en-US" altLang="zh-TW" dirty="0">
                <a:highlight>
                  <a:srgbClr val="C0C0C0"/>
                </a:highlight>
              </a:rPr>
              <a:t> --classes 2 5 7</a:t>
            </a:r>
          </a:p>
          <a:p>
            <a:r>
              <a:rPr lang="en-US" altLang="zh-TW" dirty="0"/>
              <a:t>Hint : nvidia-docker2, </a:t>
            </a:r>
            <a:r>
              <a:rPr lang="en-US" altLang="zh-TW" dirty="0" err="1"/>
              <a:t>xhost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nvidia </a:t>
            </a:r>
            <a:r>
              <a:rPr lang="en-US" altLang="zh-TW" dirty="0" err="1">
                <a:hlinkClick r:id="rId3"/>
              </a:rPr>
              <a:t>ngc</a:t>
            </a:r>
            <a:endParaRPr lang="en-US" altLang="zh-TW" dirty="0"/>
          </a:p>
          <a:p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7EFA-88C3-6366-2DC3-7321625A4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64EF-9D81-C227-E945-23A1ACF5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2E2AC-D265-4FEA-27E3-91178437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8" y="2773923"/>
            <a:ext cx="6067646" cy="6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49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A1F0-A156-7126-FED6-FC6F5C5E5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58E6-C467-4D0B-17BB-91345A9D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B5A1BF-35E2-63CB-FEA2-472EC810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awesome-data-labeling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E2E47-68BE-37FF-8A23-3D4E6B94A3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https://github.com/HumanSignal/awesome-data-labeling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786F98-E19D-3B3D-BE1C-424D36245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49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B6C48-A8BC-48E6-AE95-64DE2A851B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58C90-F16A-D882-5306-E7BF8B87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180" y="1986208"/>
            <a:ext cx="7701227" cy="41760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3A96C-E105-BE67-2F45-804D48D61AD4}"/>
              </a:ext>
            </a:extLst>
          </p:cNvPr>
          <p:cNvSpPr/>
          <p:nvPr/>
        </p:nvSpPr>
        <p:spPr>
          <a:xfrm>
            <a:off x="2660192" y="4215467"/>
            <a:ext cx="3958721" cy="499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685CF-22FB-F14C-2F72-3CD43698FB0B}"/>
              </a:ext>
            </a:extLst>
          </p:cNvPr>
          <p:cNvSpPr/>
          <p:nvPr/>
        </p:nvSpPr>
        <p:spPr>
          <a:xfrm>
            <a:off x="7834791" y="3179998"/>
            <a:ext cx="1435044" cy="23064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3287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A2D4B9-CCBD-D9CE-8707-AD0739DE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F62244-3B35-2A2C-5A2A-AD9E3113C8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 : </a:t>
            </a:r>
            <a:r>
              <a:rPr lang="en-US" altLang="zh-TW" dirty="0">
                <a:hlinkClick r:id="rId2"/>
              </a:rPr>
              <a:t>https://github.com/labelmeai/labelme/releases/tag/v5.4.1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1A1C78-B12D-1718-241E-3F20E44E5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50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E53E1-4231-8E18-8A02-E568EE9CCE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BAEE2-A107-C056-80C2-4E571DBF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264" y="1494988"/>
            <a:ext cx="2422671" cy="24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77B35A-ED4E-CD12-CE0D-157B79CA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" y="1564643"/>
            <a:ext cx="7698502" cy="470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86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A6FE-EC98-1394-4F59-78E1AC7E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(1)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9289F-A636-9E53-D155-BAD556FB75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6B468-F044-554D-DEAA-0DBFCECE92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0C9A25-3E30-C312-D192-2FD7A4F8BB69}"/>
              </a:ext>
            </a:extLst>
          </p:cNvPr>
          <p:cNvGrpSpPr/>
          <p:nvPr/>
        </p:nvGrpSpPr>
        <p:grpSpPr>
          <a:xfrm>
            <a:off x="2986480" y="881890"/>
            <a:ext cx="7387460" cy="5481731"/>
            <a:chOff x="3221372" y="932223"/>
            <a:chExt cx="7387460" cy="5481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6C1143-58A7-BDC8-39B7-EA971719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372" y="932223"/>
              <a:ext cx="7387460" cy="548173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A13A3B-C945-85C7-4001-E15D06C46641}"/>
                </a:ext>
              </a:extLst>
            </p:cNvPr>
            <p:cNvSpPr/>
            <p:nvPr/>
          </p:nvSpPr>
          <p:spPr>
            <a:xfrm>
              <a:off x="3380763" y="1208015"/>
              <a:ext cx="478173" cy="528506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2B3E40-7816-2CEE-B001-002141D4A39D}"/>
                </a:ext>
              </a:extLst>
            </p:cNvPr>
            <p:cNvSpPr/>
            <p:nvPr/>
          </p:nvSpPr>
          <p:spPr>
            <a:xfrm>
              <a:off x="7048150" y="3566720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21C35C-C182-DBB3-9030-8E7C5BC7D6AB}"/>
                </a:ext>
              </a:extLst>
            </p:cNvPr>
            <p:cNvSpPr/>
            <p:nvPr/>
          </p:nvSpPr>
          <p:spPr>
            <a:xfrm>
              <a:off x="8609900" y="5925777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9461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0703-B28B-AE77-A0F4-F47153E2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72C-24A6-A6EC-E324-2C7712570C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F8E63-9689-9CA0-B26F-2858F8089B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06D52-5AB9-E03A-1512-95FD006FBE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8103B-2048-5256-26D7-D8DE5118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57" y="444046"/>
            <a:ext cx="7680911" cy="614598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BD4754-3211-9838-89D8-92E46A7EC515}"/>
              </a:ext>
            </a:extLst>
          </p:cNvPr>
          <p:cNvSpPr/>
          <p:nvPr/>
        </p:nvSpPr>
        <p:spPr>
          <a:xfrm>
            <a:off x="4420998" y="366615"/>
            <a:ext cx="478173" cy="52850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290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1BBD-6D2D-9D0E-A4CB-79C2FB0A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FDA7-7882-8352-743B-BE1BA22E3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6" y="736389"/>
            <a:ext cx="11662072" cy="5385221"/>
          </a:xfrm>
        </p:spPr>
        <p:txBody>
          <a:bodyPr/>
          <a:lstStyle/>
          <a:p>
            <a:r>
              <a:rPr lang="en-US" altLang="zh-TW" dirty="0"/>
              <a:t>Draw the polygon of the glue range</a:t>
            </a:r>
          </a:p>
          <a:p>
            <a:r>
              <a:rPr lang="en-US" altLang="zh-TW" dirty="0"/>
              <a:t>Label polygon name “glue”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7AA6-22E3-E0E1-4386-50E7686045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0353EB-0D65-36BD-EDBE-40870510E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5700D4D-A1E4-3FDE-3E0E-69E21AC26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788" y="1258805"/>
            <a:ext cx="6950032" cy="549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5"/>
    </mc:Choice>
    <mc:Fallback xmlns="">
      <p:transition spd="slow" advTm="5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BDC-E66B-9D5A-2946-30477F9F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0039-6A27-DCFC-F081-C298556556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Ctrl + S</a:t>
            </a:r>
          </a:p>
          <a:p>
            <a:r>
              <a:rPr lang="en-US" altLang="zh-TW" dirty="0"/>
              <a:t>Save as </a:t>
            </a:r>
            <a:r>
              <a:rPr lang="en-US" altLang="zh-TW" dirty="0" err="1"/>
              <a:t>json</a:t>
            </a:r>
            <a:r>
              <a:rPr lang="en-US" altLang="zh-TW" dirty="0"/>
              <a:t> file, and label next glue image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77553-18BD-5D7A-3280-1858681727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D09A5-7128-8F7E-DCD7-DF8FC3F6A0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278C7-91D6-5CA2-C4BA-54CD497A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1" y="2061025"/>
            <a:ext cx="5735857" cy="457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FDC58-B231-0C04-3501-0E707234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43" y="102281"/>
            <a:ext cx="3784766" cy="170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0E0E2-3F67-EC14-D6AA-C02BDC56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856" y="2061025"/>
            <a:ext cx="2338431" cy="46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50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16F2-C674-632A-53AE-9C69E2F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(5)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9AF97-9CCB-5416-E96C-F384B560F6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After label all image execute </a:t>
            </a:r>
            <a:r>
              <a:rPr lang="da-DK" altLang="zh-TW" dirty="0"/>
              <a:t>labelme_gen_mask_img.py</a:t>
            </a:r>
          </a:p>
          <a:p>
            <a:pPr lvl="1"/>
            <a:r>
              <a:rPr lang="da-DK" altLang="zh-TW" dirty="0"/>
              <a:t>python labelme_gen_mask_img.py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73F331-A675-EBF5-31E3-FA9EC2CF7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E6B57-1719-870F-4B66-F66C9458FF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BBF7A-0F14-561A-95F1-4293D58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816" y="2442611"/>
            <a:ext cx="5203747" cy="3668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34A12-5EDC-980A-C997-A712788F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2442611"/>
            <a:ext cx="4891889" cy="366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37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9C0A-8642-B6A3-BDEB-C213B4C1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9259-886F-7763-0A63-EE6A3A5C48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Computer Vision Annotation Tool : </a:t>
            </a:r>
            <a:r>
              <a:rPr lang="en-US" altLang="zh-TW" dirty="0">
                <a:hlinkClick r:id="rId2"/>
              </a:rPr>
              <a:t>https://www.cvat.ai/</a:t>
            </a:r>
            <a:endParaRPr lang="en-US" altLang="zh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29806-D582-3BC0-5F88-8F4FB27D52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8079C-FB37-15C0-8431-FF29E9E4C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F9069-1342-475A-DB0B-599FD65C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588" y="1680073"/>
            <a:ext cx="3572401" cy="4149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7CCFE-0A0D-C0FA-19EA-7D084829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35" y="1646746"/>
            <a:ext cx="7196229" cy="451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endParaRPr lang="en-US" sz="2000" dirty="0"/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Train data format：</a:t>
            </a:r>
          </a:p>
          <a:p>
            <a:pPr marL="800100" lvl="1" indent="-342900">
              <a:spcBef>
                <a:spcPts val="0"/>
              </a:spcBef>
              <a:buSzPts val="2000"/>
            </a:pPr>
            <a:r>
              <a:rPr lang="en-US" altLang="zh-TW" sz="2000" dirty="0"/>
              <a:t>Use COCO dataset format, contain </a:t>
            </a:r>
            <a:r>
              <a:rPr lang="en-US" sz="2000" dirty="0">
                <a:solidFill>
                  <a:srgbClr val="0070C0"/>
                </a:solidFill>
              </a:rPr>
              <a:t>images, annotations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categories</a:t>
            </a:r>
            <a:r>
              <a:rPr lang="en-US" sz="2000" dirty="0"/>
              <a:t>。</a:t>
            </a:r>
            <a:endParaRPr dirty="0"/>
          </a:p>
          <a:p>
            <a:pPr marL="0" indent="0">
              <a:spcBef>
                <a:spcPts val="480"/>
              </a:spcBef>
              <a:buSzPts val="2400"/>
              <a:buNone/>
            </a:pPr>
            <a:endParaRPr sz="2400" dirty="0"/>
          </a:p>
          <a:p>
            <a:pPr marL="457200" lvl="1" indent="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sp>
        <p:nvSpPr>
          <p:cNvPr id="206" name="Google Shape;206;p15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57</a:t>
            </a:fld>
            <a:r>
              <a:rPr lang="en-US"/>
              <a:t>/29</a:t>
            </a:r>
            <a:endParaRPr/>
          </a:p>
        </p:txBody>
      </p:sp>
      <p:graphicFrame>
        <p:nvGraphicFramePr>
          <p:cNvPr id="203" name="Google Shape;203;p15"/>
          <p:cNvGraphicFramePr/>
          <p:nvPr>
            <p:extLst>
              <p:ext uri="{D42A27DB-BD31-4B8C-83A1-F6EECF244321}">
                <p14:modId xmlns:p14="http://schemas.microsoft.com/office/powerpoint/2010/main" val="3052145655"/>
              </p:ext>
            </p:extLst>
          </p:nvPr>
        </p:nvGraphicFramePr>
        <p:xfrm>
          <a:off x="808976" y="2571405"/>
          <a:ext cx="10910445" cy="342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2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annotations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categories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image</a:t>
                      </a:r>
                      <a:r>
                        <a:rPr lang="en-US" sz="1800" u="none" strike="noStrike" cap="none"/>
                        <a:t>{ </a:t>
                      </a:r>
                      <a:r>
                        <a:rPr lang="en-US" sz="1800" u="none" strike="noStrike" cap="none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 u="none" strike="noStrike" cap="none"/>
                        <a:t>: </a:t>
                      </a: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 u="none" strike="noStrike" cap="none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"width"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"height"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 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"file_name"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"license"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"flickr_url"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"coco_url"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"date_captured"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datetime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annotation</a:t>
                      </a:r>
                      <a:r>
                        <a:rPr lang="en-US" sz="1800"/>
                        <a:t>{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"image_id"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"category_id"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"segmentation"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RLE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polygon</a:t>
                      </a:r>
                      <a:r>
                        <a:rPr lang="en-US" sz="1800"/>
                        <a:t>],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"area"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float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"bbox"</a:t>
                      </a:r>
                      <a:r>
                        <a:rPr lang="en-US" sz="1800"/>
                        <a:t>: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x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y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width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height</a:t>
                      </a:r>
                      <a:r>
                        <a:rPr lang="en-US" sz="1800"/>
                        <a:t>],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"iscrowd"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0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1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categories</a:t>
                      </a:r>
                      <a:r>
                        <a:rPr lang="en-US" sz="1800" dirty="0"/>
                        <a:t>{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"id"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"name":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chemeClr val="dk2"/>
                          </a:solidFill>
                        </a:rPr>
                        <a:t>supercategory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}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4" name="Google Shape;2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566" y="76544"/>
            <a:ext cx="2282169" cy="1415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"/>
          <p:cNvSpPr/>
          <p:nvPr/>
        </p:nvSpPr>
        <p:spPr>
          <a:xfrm>
            <a:off x="9551244" y="629174"/>
            <a:ext cx="2058491" cy="641288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(1/8)</a:t>
            </a:r>
            <a:endParaRPr dirty="0"/>
          </a:p>
        </p:txBody>
      </p:sp>
      <p:sp>
        <p:nvSpPr>
          <p:cNvPr id="212" name="Google Shape;212;p16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Register CVAT account</a:t>
            </a:r>
            <a:endParaRPr sz="2000" dirty="0"/>
          </a:p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Create a new project -&gt; </a:t>
            </a:r>
            <a:r>
              <a:rPr lang="en-US" sz="2000" dirty="0" err="1"/>
              <a:t>car_segmentation</a:t>
            </a:r>
            <a:endParaRPr sz="2000" dirty="0"/>
          </a:p>
        </p:txBody>
      </p:sp>
      <p:sp>
        <p:nvSpPr>
          <p:cNvPr id="217" name="Google Shape;217;p16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58</a:t>
            </a:fld>
            <a:r>
              <a:rPr lang="en-US"/>
              <a:t>/29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9C727-2B53-F75D-BFB8-BC7EDCCE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58" y="2439844"/>
            <a:ext cx="8373677" cy="36176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E2B-DE5B-53F1-881F-159BC4EE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2922-E757-F958-C228-EBE0C1A9D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B2617-97F0-25F3-2EB6-BCFFB3DD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(2/8)</a:t>
            </a:r>
            <a:endParaRPr lang="zh-TW" altLang="en-US" dirty="0"/>
          </a:p>
        </p:txBody>
      </p:sp>
      <p:sp>
        <p:nvSpPr>
          <p:cNvPr id="280" name="Google Shape;280;p22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Add labels and follow the order：</a:t>
            </a:r>
            <a:endParaRPr sz="2000"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person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car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truck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bus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 rider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 rider</a:t>
            </a:r>
            <a:endParaRPr dirty="0"/>
          </a:p>
          <a:p>
            <a:pPr marL="742950" lvl="1" indent="-15875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sp>
        <p:nvSpPr>
          <p:cNvPr id="282" name="Google Shape;282;p22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59</a:t>
            </a:fld>
            <a:r>
              <a:rPr lang="en-US"/>
              <a:t>/29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C3BB-E2EE-5649-B746-97836BCD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80" y="2170053"/>
            <a:ext cx="8164283" cy="310258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(3/8)</a:t>
            </a:r>
            <a:endParaRPr dirty="0"/>
          </a:p>
        </p:txBody>
      </p:sp>
      <p:sp>
        <p:nvSpPr>
          <p:cNvPr id="223" name="Google Shape;223;p17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Create new task and upload car images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altLang="zh-TW" sz="2000" dirty="0"/>
              <a:t>Click “Open”</a:t>
            </a:r>
            <a:endParaRPr sz="2000"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sz="quarter" idx="4"/>
          </p:nvPr>
        </p:nvSpPr>
        <p:spPr>
          <a:xfrm>
            <a:off x="11015705" y="6507571"/>
            <a:ext cx="988941" cy="3504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60</a:t>
            </a:fld>
            <a:r>
              <a:rPr lang="en-US"/>
              <a:t>/29</a:t>
            </a:r>
            <a:endParaRPr/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7628" y="2961267"/>
            <a:ext cx="6538531" cy="326978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/>
          <p:nvPr/>
        </p:nvSpPr>
        <p:spPr>
          <a:xfrm>
            <a:off x="5030957" y="3145872"/>
            <a:ext cx="263258" cy="317093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6604847" y="2912622"/>
            <a:ext cx="3117993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10246599" y="2984913"/>
            <a:ext cx="1396232" cy="20484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0338306" y="4267323"/>
            <a:ext cx="15696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Annotation result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4680974" y="262392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Tool list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7248342" y="2516915"/>
            <a:ext cx="18310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Change Picture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10237200" y="5024326"/>
            <a:ext cx="1415030" cy="124626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10111718" y="6194689"/>
            <a:ext cx="13388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Parameter adjust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20770-43F5-E369-DD76-8BAAAE9E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4" y="2961267"/>
            <a:ext cx="4112608" cy="2691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26FBC-8545-273E-B59B-B8A7A285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227" y="163072"/>
            <a:ext cx="4650488" cy="2048481"/>
          </a:xfrm>
          <a:prstGeom prst="rect">
            <a:avLst/>
          </a:prstGeom>
        </p:spPr>
      </p:pic>
      <p:sp>
        <p:nvSpPr>
          <p:cNvPr id="7" name="Google Shape;226;p17">
            <a:extLst>
              <a:ext uri="{FF2B5EF4-FFF2-40B4-BE49-F238E27FC236}">
                <a16:creationId xmlns:a16="http://schemas.microsoft.com/office/drawing/2014/main" id="{4ACDD680-9FE2-ED1C-D727-BD13BE745030}"/>
              </a:ext>
            </a:extLst>
          </p:cNvPr>
          <p:cNvSpPr/>
          <p:nvPr/>
        </p:nvSpPr>
        <p:spPr>
          <a:xfrm>
            <a:off x="10606238" y="1850329"/>
            <a:ext cx="395804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(4/8) </a:t>
            </a:r>
            <a:r>
              <a:rPr lang="en-US" altLang="zh-TW" sz="3600" b="0" dirty="0"/>
              <a:t>Draw polygon</a:t>
            </a:r>
            <a:endParaRPr b="0" dirty="0"/>
          </a:p>
        </p:txBody>
      </p:sp>
      <p:sp>
        <p:nvSpPr>
          <p:cNvPr id="242" name="Google Shape;242;p18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61</a:t>
            </a:fld>
            <a:r>
              <a:rPr lang="en-US"/>
              <a:t>/29</a:t>
            </a:r>
            <a:endParaRPr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C44D827-6B2E-D172-D306-6AFDBA2E5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186" y="930981"/>
            <a:ext cx="10827550" cy="5576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6"/>
    </mc:Choice>
    <mc:Fallback xmlns="">
      <p:transition spd="slow" advTm="3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825B6-9FFC-6D29-3C76-0F4ED37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(5/8) </a:t>
            </a:r>
            <a:r>
              <a:rPr lang="en-US" altLang="zh-TW" b="0" dirty="0"/>
              <a:t>AI Detectors</a:t>
            </a:r>
            <a:endParaRPr lang="zh-TW" altLang="en-US" b="0" dirty="0"/>
          </a:p>
        </p:txBody>
      </p:sp>
      <p:sp>
        <p:nvSpPr>
          <p:cNvPr id="253" name="Google Shape;253;p19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62</a:t>
            </a:fld>
            <a:r>
              <a:rPr lang="en-US"/>
              <a:t>/29</a:t>
            </a:r>
            <a:endParaRPr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BEE9F03-2B60-BAA9-A8BD-DEE10D3D0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194" y="923742"/>
            <a:ext cx="10423511" cy="5368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2"/>
    </mc:Choice>
    <mc:Fallback xmlns="">
      <p:transition spd="slow" advTm="1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34E44-C5FA-7353-E5A0-1F28F29A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(6/8) AI Interactors</a:t>
            </a:r>
            <a:endParaRPr lang="zh-TW" altLang="en-US" dirty="0"/>
          </a:p>
        </p:txBody>
      </p:sp>
      <p:sp>
        <p:nvSpPr>
          <p:cNvPr id="265" name="Google Shape;265;p20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63</a:t>
            </a:fld>
            <a:r>
              <a:rPr lang="en-US"/>
              <a:t>/29</a:t>
            </a:r>
            <a:endParaRPr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BF08CCCA-DF0B-5CFA-D3B8-940A220697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126" y="954460"/>
            <a:ext cx="10654019" cy="5487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00"/>
    </mc:Choice>
    <mc:Fallback xmlns="">
      <p:transition spd="slow" advTm="2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51D5-8AB0-1762-4436-1E919C7B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(7/8) OpenCV Drawing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7CA92-E3CC-08D1-57D6-639B8998B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B1D1D-F156-12B1-685C-9B7C1015E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BC6550D4-8F79-5ADD-32F7-B23E2FAD536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074" y="944810"/>
            <a:ext cx="10455275" cy="5384800"/>
          </a:xfrm>
        </p:spPr>
      </p:pic>
    </p:spTree>
    <p:extLst>
      <p:ext uri="{BB962C8B-B14F-4D97-AF65-F5344CB8AC3E}">
        <p14:creationId xmlns:p14="http://schemas.microsoft.com/office/powerpoint/2010/main" val="1059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79"/>
    </mc:Choice>
    <mc:Fallback xmlns="">
      <p:transition spd="slow" advTm="93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15406-D2EB-B040-9ED6-2B12E433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(8/8) Export</a:t>
            </a:r>
            <a:endParaRPr lang="zh-TW" altLang="en-US" dirty="0"/>
          </a:p>
        </p:txBody>
      </p:sp>
      <p:sp>
        <p:nvSpPr>
          <p:cNvPr id="270" name="Google Shape;270;p21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Menu -&gt; Export job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COCO 1.0</a:t>
            </a:r>
            <a:endParaRPr sz="2000" dirty="0"/>
          </a:p>
        </p:txBody>
      </p:sp>
      <p:sp>
        <p:nvSpPr>
          <p:cNvPr id="275" name="Google Shape;275;p21"/>
          <p:cNvSpPr txBox="1"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65</a:t>
            </a:fld>
            <a:r>
              <a:rPr lang="en-US"/>
              <a:t>/29</a:t>
            </a:r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3372B7-43AC-4A12-B585-0F1149325163}"/>
              </a:ext>
            </a:extLst>
          </p:cNvPr>
          <p:cNvGrpSpPr/>
          <p:nvPr/>
        </p:nvGrpSpPr>
        <p:grpSpPr>
          <a:xfrm>
            <a:off x="3581202" y="2191065"/>
            <a:ext cx="4829849" cy="3819234"/>
            <a:chOff x="1735624" y="2056841"/>
            <a:chExt cx="4829849" cy="3819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055E8E-5D6B-BE68-37FB-8C67BB77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624" y="2056841"/>
              <a:ext cx="4829849" cy="3772426"/>
            </a:xfrm>
            <a:prstGeom prst="rect">
              <a:avLst/>
            </a:prstGeom>
          </p:spPr>
        </p:pic>
        <p:sp>
          <p:nvSpPr>
            <p:cNvPr id="273" name="Google Shape;273;p21"/>
            <p:cNvSpPr/>
            <p:nvPr/>
          </p:nvSpPr>
          <p:spPr>
            <a:xfrm>
              <a:off x="1795244" y="2760488"/>
              <a:ext cx="4672667" cy="74611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5854273" y="5340366"/>
              <a:ext cx="711200" cy="5357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3CEA-3624-5A3C-3625-4CA1F12B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 : use CVAT to label dataset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EBF9130-5891-C2F8-03FD-45E4CAC05FD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271" y="1065402"/>
            <a:ext cx="9990861" cy="51456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D89C7-928E-B8D6-903A-6E4C879D22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09E32-75DA-2CB1-47C8-E891C3FE7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3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4"/>
    </mc:Choice>
    <mc:Fallback xmlns="">
      <p:transition spd="slow" advTm="18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84E0-CB31-BAE9-8C27-F3D6C008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42AE-D03B-ED8A-2703-96C182E199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https://hackmd.io/f2jeS3q6QVWiwxcSAnDmkg?view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85EEE-1987-6D6A-E070-33124BE86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E7FA1-9FBE-9BF0-5571-C85810979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584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Linux and Networking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3309C-C1E1-344C-318A-23927A49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9A6F3-7FF5-EDD5-0713-4B149E35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5C57B92-011B-0FCC-7648-0F2DAA7B6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command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6CE873B-B375-E3FC-8DBF-C44343A3AA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Mount additional disk to /</a:t>
            </a:r>
            <a:r>
              <a:rPr lang="en-US" altLang="zh-TW" dirty="0" err="1"/>
              <a:t>mnt</a:t>
            </a:r>
            <a:r>
              <a:rPr lang="en-US" altLang="zh-TW" dirty="0"/>
              <a:t>/ : </a:t>
            </a:r>
            <a:r>
              <a:rPr lang="en-US" altLang="zh-TW" dirty="0">
                <a:hlinkClick r:id="rId2"/>
              </a:rPr>
              <a:t>https://hackmd.io/@frakw/Hkbp2lzpn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515E6-E197-2BD8-1F00-902CDCA21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69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92CBC5-FAAA-B343-FD22-AEF9668BF1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</p:spTree>
    <p:extLst>
      <p:ext uri="{BB962C8B-B14F-4D97-AF65-F5344CB8AC3E}">
        <p14:creationId xmlns:p14="http://schemas.microsoft.com/office/powerpoint/2010/main" val="2307048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395-4536-74A5-B44B-80F20EEB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159B-6BD1-6379-B5E7-2E07B55C2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0BEFA8-7161-0B1D-38B4-1FA7BD6C5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04C20-F5CB-2123-597B-B6466123C9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663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5980-E2D4-A069-F1E1-A2140FF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Remote desktop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D94B-50D9-D7D2-0893-4E558ACC36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4917C-5DF3-AA56-58F6-67A134D5A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A9F94-35F3-8C99-B94A-68B778207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7192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B84-3AEF-7299-7F13-F6D21C57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VPN tools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8FA1-5772-1015-BFCB-48018EEB2F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035A91-43BD-8328-E946-EACF51C29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43510-8D9F-6711-0584-5557457269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8712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A48CE-FF84-4CF5-5341-ED395FFF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Proxmox</a:t>
            </a:r>
            <a:r>
              <a:rPr lang="en-US" altLang="zh-TW" dirty="0"/>
              <a:t> Virtual Environment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1835C-7152-4EF0-6D18-AC4498416F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VM, container hypervisor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https://www.proxmox.com/en/downloads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1D108-EB98-4A77-A605-B107AE2789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73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5A5FD-2C66-98F4-DD40-363604C5A5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Proxmox Virtual Environment - Google Play 應用程式">
            <a:extLst>
              <a:ext uri="{FF2B5EF4-FFF2-40B4-BE49-F238E27FC236}">
                <a16:creationId xmlns:a16="http://schemas.microsoft.com/office/drawing/2014/main" id="{2CE4F92D-4C1B-2D37-080A-EC466F0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95" y="1200252"/>
            <a:ext cx="1810751" cy="18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5DB81-E789-86DA-D3EA-76FC3CF4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1" y="2253095"/>
            <a:ext cx="7497865" cy="4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342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58DC-D055-FC30-33FD-EAE0B616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OpenMediaVault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EA16-CC1A-3046-B918-E5A3B9295F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NAS system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https://www.openmediavault.org/download.html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90397-B2C8-2D58-10B3-696DC9B072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8E23BA-0C6F-4207-7E23-E3E6C29F7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2050" name="Picture 2" descr="Openmediavault 7 Sandworm 已經發布，這些是它的新功能| Linux Adictos">
            <a:extLst>
              <a:ext uri="{FF2B5EF4-FFF2-40B4-BE49-F238E27FC236}">
                <a16:creationId xmlns:a16="http://schemas.microsoft.com/office/drawing/2014/main" id="{9B2C9F8B-D1C3-C10E-D4A0-07008A88E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3" r="24717"/>
          <a:stretch/>
        </p:blipFill>
        <p:spPr bwMode="auto">
          <a:xfrm>
            <a:off x="9236279" y="933301"/>
            <a:ext cx="2785145" cy="18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7D221-9890-83B5-379C-25B0D8FB3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51"/>
          <a:stretch/>
        </p:blipFill>
        <p:spPr>
          <a:xfrm>
            <a:off x="281391" y="2641878"/>
            <a:ext cx="8450741" cy="327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052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792B-2795-34FF-4D45-7A02083B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Nextcloud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E153-7F6F-50A7-F6CE-9D01946223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Self host Cloud Storage</a:t>
            </a:r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2"/>
              </a:rPr>
              <a:t>https://nextcloud.com/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D70B9-3094-2FAE-FFAA-6B47001598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456B9-4836-B0D7-2AA5-4C77C749E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276A8B-08A5-FFB3-4D0B-BD6B46F6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24" y="565076"/>
            <a:ext cx="3673227" cy="26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A66DE-B6BB-89CD-2068-E4F057D7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3" y="2240122"/>
            <a:ext cx="8201374" cy="417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58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1FF5-EAB4-AD14-D144-2487BBD2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share your own 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E583B-2751-E5F3-79A8-264C52900A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You can use </a:t>
            </a:r>
            <a:r>
              <a:rPr lang="en-US" altLang="zh-TW" dirty="0" err="1"/>
              <a:t>ngrok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https://ngrok.com/</a:t>
            </a:r>
            <a:endParaRPr lang="en-US" altLang="zh-TW" dirty="0"/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3"/>
              </a:rPr>
              <a:t>https://nextcloud.frakw.com/s/TRCeDockjHDXHDa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95C74-D2F7-2E32-872C-D84C3976F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E4249-195F-5060-0655-8ED3EF7BC9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F085E-18C0-CAB8-E9A6-BDBEA0FD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72" y="2006821"/>
            <a:ext cx="5307076" cy="4331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57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8512773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Markup Language and Resume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731375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D486B4-EDEB-C3CE-E30F-DBAF5D0D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Markdown</a:t>
            </a:r>
            <a:endParaRPr lang="zh-TW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33757-1F37-0320-4562-68C5DF3B4B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69AC-BF03-5C1F-6CCC-89C1983A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3B9C-332B-211C-1754-27FB53B9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D486B4-EDEB-C3CE-E30F-DBAF5D0D7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LaTex</a:t>
            </a:r>
            <a:endParaRPr lang="zh-TW" alt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2733757-1F37-0320-4562-68C5DF3B4B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93187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FA0E-625A-6EE5-FEA1-709309063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184412" cy="1181235"/>
          </a:xfrm>
        </p:spPr>
        <p:txBody>
          <a:bodyPr/>
          <a:lstStyle/>
          <a:p>
            <a:r>
              <a:rPr lang="en-US" altLang="zh-TW" dirty="0"/>
              <a:t>Optional homework : deploy you CV on website using GitHub Pages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B56D-753E-143C-4D0B-ED2F17674C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83515"/>
            <a:ext cx="11662072" cy="5130439"/>
          </a:xfrm>
        </p:spPr>
        <p:txBody>
          <a:bodyPr/>
          <a:lstStyle/>
          <a:p>
            <a:r>
              <a:rPr lang="en-US" altLang="zh-TW" dirty="0"/>
              <a:t>cd resume</a:t>
            </a:r>
          </a:p>
          <a:p>
            <a:r>
              <a:rPr lang="en-US" altLang="zh-TW" dirty="0"/>
              <a:t>Edit </a:t>
            </a:r>
            <a:r>
              <a:rPr lang="en-US" altLang="zh-TW" dirty="0" err="1"/>
              <a:t>resume.json</a:t>
            </a:r>
            <a:endParaRPr lang="en-US" altLang="zh-TW" dirty="0"/>
          </a:p>
          <a:p>
            <a:r>
              <a:rPr lang="en-US" altLang="zh-TW" dirty="0" err="1"/>
              <a:t>npm</a:t>
            </a:r>
            <a:r>
              <a:rPr lang="en-US" altLang="zh-TW" dirty="0"/>
              <a:t> install hackmyresume@1.8.0 –g</a:t>
            </a:r>
          </a:p>
          <a:p>
            <a:r>
              <a:rPr lang="en-US" altLang="zh-TW" dirty="0" err="1"/>
              <a:t>npm</a:t>
            </a:r>
            <a:r>
              <a:rPr lang="en-US" altLang="zh-TW" dirty="0"/>
              <a:t> install </a:t>
            </a:r>
            <a:r>
              <a:rPr lang="en-US" altLang="zh-TW" dirty="0" err="1"/>
              <a:t>jsonresume</a:t>
            </a:r>
            <a:r>
              <a:rPr lang="en-US" altLang="zh-TW" dirty="0"/>
              <a:t>-theme-</a:t>
            </a:r>
            <a:r>
              <a:rPr lang="en-US" altLang="zh-TW" dirty="0" err="1"/>
              <a:t>kendall</a:t>
            </a:r>
            <a:endParaRPr lang="en-US" altLang="zh-TW" dirty="0"/>
          </a:p>
          <a:p>
            <a:r>
              <a:rPr lang="en-US" altLang="zh-TW" dirty="0" err="1"/>
              <a:t>hackmyresume</a:t>
            </a:r>
            <a:r>
              <a:rPr lang="en-US" altLang="zh-TW" dirty="0"/>
              <a:t> build </a:t>
            </a:r>
            <a:r>
              <a:rPr lang="en-US" altLang="zh-TW" dirty="0" err="1"/>
              <a:t>resume.json</a:t>
            </a:r>
            <a:r>
              <a:rPr lang="en-US" altLang="zh-TW" dirty="0"/>
              <a:t> -t </a:t>
            </a:r>
            <a:r>
              <a:rPr lang="en-US" altLang="zh-TW" dirty="0" err="1"/>
              <a:t>node_modules</a:t>
            </a:r>
            <a:r>
              <a:rPr lang="en-US" altLang="zh-TW" dirty="0"/>
              <a:t>/</a:t>
            </a:r>
            <a:r>
              <a:rPr lang="en-US" altLang="zh-TW" dirty="0" err="1"/>
              <a:t>jsonresume</a:t>
            </a:r>
            <a:r>
              <a:rPr lang="en-US" altLang="zh-TW" dirty="0"/>
              <a:t>-theme-</a:t>
            </a:r>
            <a:r>
              <a:rPr lang="en-US" altLang="zh-TW" dirty="0" err="1"/>
              <a:t>kendall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5C5F0-6D44-AB2E-F0CF-FF9BBDE28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DB59A-89C0-9CA9-1768-B2310E1E2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372FF-1397-47F3-FB82-DAEBA648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3817221"/>
            <a:ext cx="5491143" cy="2053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EEA3E-E477-F78B-685B-F3389ED6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41" y="3429000"/>
            <a:ext cx="6096794" cy="283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9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236A-6E96-E1E3-783E-4F2295D3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deploy you CV on website using GitHub Pages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C52FE-1A2A-6D2E-F271-80B8ADF204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317073"/>
            <a:ext cx="11662072" cy="5096882"/>
          </a:xfrm>
        </p:spPr>
        <p:txBody>
          <a:bodyPr/>
          <a:lstStyle/>
          <a:p>
            <a:r>
              <a:rPr lang="en-US" altLang="zh-TW" dirty="0"/>
              <a:t>Example : </a:t>
            </a:r>
            <a:r>
              <a:rPr lang="en-US" altLang="zh-TW" dirty="0">
                <a:hlinkClick r:id="rId2"/>
              </a:rPr>
              <a:t>https://frakw.github.io/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1C49B7-64E5-D076-C0A4-DCA6120F0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11F712-188A-1F5C-40EA-2687D2C18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E54C8-286B-20E1-03CA-72075EC9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401" y="1912688"/>
            <a:ext cx="6201519" cy="44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982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5D63-9234-D4ED-914A-F77A151F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info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55BEC-E456-28B9-F913-7F8A150210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Scholar search</a:t>
            </a:r>
          </a:p>
          <a:p>
            <a:pPr lvl="1"/>
            <a:r>
              <a:rPr lang="en-US" altLang="zh-TW" dirty="0">
                <a:hlinkClick r:id="rId2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/>
              <a:t>Newest paper</a:t>
            </a:r>
          </a:p>
          <a:p>
            <a:pPr lvl="1"/>
            <a:r>
              <a:rPr lang="en-US" altLang="zh-TW" dirty="0">
                <a:hlinkClick r:id="rId3"/>
              </a:rPr>
              <a:t>https://arxiv-sanity-lite.com/</a:t>
            </a:r>
            <a:endParaRPr lang="en-US" altLang="zh-TW" dirty="0"/>
          </a:p>
          <a:p>
            <a:r>
              <a:rPr lang="en-US" altLang="zh-TW" dirty="0"/>
              <a:t>Deep learning field paper</a:t>
            </a:r>
          </a:p>
          <a:p>
            <a:pPr lvl="1"/>
            <a:r>
              <a:rPr lang="en-US" altLang="zh-TW" dirty="0">
                <a:hlinkClick r:id="rId4"/>
              </a:rPr>
              <a:t>https://deeplearn.org/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/>
              <a:t>AI read paper</a:t>
            </a:r>
          </a:p>
          <a:p>
            <a:pPr lvl="1"/>
            <a:r>
              <a:rPr lang="en-US" altLang="zh-TW" dirty="0">
                <a:hlinkClick r:id="rId6"/>
              </a:rPr>
              <a:t>https://www.chatpdf.com/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https://www.explainpaper.com/</a:t>
            </a:r>
            <a:endParaRPr lang="en-US" altLang="zh-TW" dirty="0"/>
          </a:p>
          <a:p>
            <a:r>
              <a:rPr lang="en-US" altLang="zh-TW" dirty="0"/>
              <a:t>Download non-free paper</a:t>
            </a:r>
          </a:p>
          <a:p>
            <a:pPr lvl="1"/>
            <a:r>
              <a:rPr lang="en-US" altLang="zh-TW" dirty="0">
                <a:hlinkClick r:id="rId8"/>
              </a:rPr>
              <a:t>https://sci-hub.se/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2CC80-3FA1-774F-80E5-A7D32DB39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EEDE1-0F69-52F0-2249-366CCB909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63243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sv-SE" altLang="zh-TW" dirty="0"/>
          </a:p>
          <a:p>
            <a:r>
              <a:rPr lang="en-US" altLang="zh-TW" dirty="0">
                <a:hlinkClick r:id="rId13"/>
              </a:rPr>
              <a:t>Docker overview | Docker Docs</a:t>
            </a:r>
            <a:endParaRPr lang="en-US" altLang="zh-TW" dirty="0"/>
          </a:p>
          <a:p>
            <a:r>
              <a:rPr lang="en-US" altLang="zh-TW" dirty="0" err="1">
                <a:hlinkClick r:id="rId14"/>
              </a:rPr>
              <a:t>twtrubiks</a:t>
            </a:r>
            <a:r>
              <a:rPr lang="en-US" altLang="zh-TW" dirty="0">
                <a:hlinkClick r:id="rId14"/>
              </a:rPr>
              <a:t>/docker-tutorial: Docker </a:t>
            </a:r>
            <a:r>
              <a:rPr lang="zh-TW" altLang="en-US" dirty="0">
                <a:hlinkClick r:id="rId14"/>
              </a:rPr>
              <a:t>基本教學 </a:t>
            </a:r>
            <a:r>
              <a:rPr lang="en-US" altLang="zh-TW" dirty="0">
                <a:hlinkClick r:id="rId14"/>
              </a:rPr>
              <a:t>- </a:t>
            </a:r>
            <a:r>
              <a:rPr lang="zh-TW" altLang="en-US" dirty="0">
                <a:hlinkClick r:id="rId14"/>
              </a:rPr>
              <a:t>從無到有 </a:t>
            </a:r>
            <a:r>
              <a:rPr lang="en-US" altLang="zh-TW" dirty="0">
                <a:hlinkClick r:id="rId14"/>
              </a:rPr>
              <a:t>Docker-Beginners-Guide </a:t>
            </a:r>
            <a:r>
              <a:rPr lang="zh-TW" altLang="en-US" dirty="0">
                <a:hlinkClick r:id="rId14"/>
              </a:rPr>
              <a:t>教你用 </a:t>
            </a:r>
            <a:r>
              <a:rPr lang="en-US" altLang="zh-TW" dirty="0">
                <a:hlinkClick r:id="rId14"/>
              </a:rPr>
              <a:t>Docker </a:t>
            </a:r>
            <a:r>
              <a:rPr lang="zh-TW" altLang="en-US" dirty="0">
                <a:hlinkClick r:id="rId14"/>
              </a:rPr>
              <a:t>建立 </a:t>
            </a:r>
            <a:r>
              <a:rPr lang="en-US" altLang="zh-TW" dirty="0">
                <a:hlinkClick r:id="rId14"/>
              </a:rPr>
              <a:t>Django + PostgreSQL </a:t>
            </a:r>
            <a:r>
              <a:rPr lang="zh-TW" altLang="en-US" dirty="0">
                <a:hlinkClick r:id="rId14"/>
              </a:rPr>
              <a:t>📝 </a:t>
            </a:r>
            <a:r>
              <a:rPr lang="en-US" altLang="zh-TW" dirty="0">
                <a:hlinkClick r:id="rId14"/>
              </a:rPr>
              <a:t>(github.com)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Docker and Kubernetes | How are they better together? (k21academy.com)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7BD2-F096-2B91-990E-DAC05E3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EF43-4728-463E-C825-A70872023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Container. Docker containers represent a… | by </a:t>
            </a:r>
            <a:r>
              <a:rPr lang="en-US" altLang="zh-TW" dirty="0" err="1">
                <a:hlinkClick r:id="rId2"/>
              </a:rPr>
              <a:t>MrDevSecOps</a:t>
            </a:r>
            <a:r>
              <a:rPr lang="en-US" altLang="zh-TW" dirty="0">
                <a:hlinkClick r:id="rId2"/>
              </a:rPr>
              <a:t> | Medium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How to move docker data directory to another location on Ubuntu | </a:t>
            </a:r>
            <a:r>
              <a:rPr lang="en-US" altLang="zh-TW" dirty="0" err="1">
                <a:hlinkClick r:id="rId3"/>
              </a:rPr>
              <a:t>Guguweb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Dockerfile</a:t>
            </a:r>
            <a:r>
              <a:rPr lang="en-US" altLang="zh-TW" dirty="0">
                <a:hlinkClick r:id="rId4"/>
              </a:rPr>
              <a:t> reference | Docker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Dockerfile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中的 </a:t>
            </a:r>
            <a:r>
              <a:rPr lang="en-US" altLang="zh-TW" dirty="0">
                <a:hlinkClick r:id="rId5"/>
              </a:rPr>
              <a:t>COPY </a:t>
            </a:r>
            <a:r>
              <a:rPr lang="zh-TW" altLang="en-US" dirty="0">
                <a:hlinkClick r:id="rId5"/>
              </a:rPr>
              <a:t>与 </a:t>
            </a:r>
            <a:r>
              <a:rPr lang="en-US" altLang="zh-TW" dirty="0">
                <a:hlinkClick r:id="rId5"/>
              </a:rPr>
              <a:t>ADD </a:t>
            </a:r>
            <a:r>
              <a:rPr lang="zh-TW" altLang="en-US" dirty="0">
                <a:hlinkClick r:id="rId5"/>
              </a:rPr>
              <a:t>命令 </a:t>
            </a:r>
            <a:r>
              <a:rPr lang="en-US" altLang="zh-TW" dirty="0">
                <a:hlinkClick r:id="rId5"/>
              </a:rPr>
              <a:t>- </a:t>
            </a:r>
            <a:r>
              <a:rPr lang="en-US" altLang="zh-TW" dirty="0" err="1">
                <a:hlinkClick r:id="rId5"/>
              </a:rPr>
              <a:t>sparkdev</a:t>
            </a:r>
            <a:r>
              <a:rPr lang="en-US" altLang="zh-TW" dirty="0">
                <a:hlinkClick r:id="rId5"/>
              </a:rPr>
              <a:t> - </a:t>
            </a:r>
            <a:r>
              <a:rPr lang="zh-TW" altLang="en-US" dirty="0">
                <a:hlinkClick r:id="rId5"/>
              </a:rPr>
              <a:t>博客园 </a:t>
            </a:r>
            <a:r>
              <a:rPr lang="en-US" altLang="zh-TW" dirty="0">
                <a:hlinkClick r:id="rId5"/>
              </a:rPr>
              <a:t>(cnblogs.com)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docker run | Docker Docs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CI/CD - </a:t>
            </a:r>
            <a:r>
              <a:rPr lang="zh-TW" altLang="en-US" dirty="0">
                <a:hlinkClick r:id="rId7"/>
              </a:rPr>
              <a:t>維基百科，自由的百科全書 </a:t>
            </a:r>
            <a:r>
              <a:rPr lang="en-US" altLang="zh-TW" dirty="0">
                <a:hlinkClick r:id="rId7"/>
              </a:rPr>
              <a:t>(wikipedia.org)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Docker Compose overview | Docker Docs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Composerize</a:t>
            </a:r>
            <a:endParaRPr lang="en-US" altLang="zh-TW" dirty="0"/>
          </a:p>
          <a:p>
            <a:r>
              <a:rPr lang="en-US" altLang="zh-TW" dirty="0" err="1">
                <a:hlinkClick r:id="rId10"/>
              </a:rPr>
              <a:t>danjellz</a:t>
            </a:r>
            <a:r>
              <a:rPr lang="en-US" altLang="zh-TW" dirty="0">
                <a:hlinkClick r:id="rId10"/>
              </a:rPr>
              <a:t>/http-server - Docker Image | Docker Hub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Docker Tutorial - Docker Commit (Create image with container) Save(Backup) Load(Restore) - Part15 (youtube.com)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https://www.portainer.io/</a:t>
            </a:r>
            <a:endParaRPr lang="en-US" altLang="zh-TW" dirty="0"/>
          </a:p>
          <a:p>
            <a:r>
              <a:rPr lang="en-US" altLang="zh-TW" dirty="0">
                <a:hlinkClick r:id="rId13"/>
              </a:rPr>
              <a:t>https://github.com/HumanSignal/awesome-data-labeling</a:t>
            </a:r>
            <a:endParaRPr lang="en-US" altLang="zh-TW" dirty="0"/>
          </a:p>
          <a:p>
            <a:r>
              <a:rPr lang="en-US" altLang="zh-TW" dirty="0">
                <a:hlinkClick r:id="rId14"/>
              </a:rPr>
              <a:t>https://github.com/labelmeai/labelme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CVAT</a:t>
            </a:r>
            <a:endParaRPr lang="en-US" altLang="zh-TW" dirty="0"/>
          </a:p>
          <a:p>
            <a:r>
              <a:rPr lang="en-US" altLang="zh-TW" dirty="0">
                <a:hlinkClick r:id="rId16"/>
              </a:rPr>
              <a:t>Download </a:t>
            </a:r>
            <a:r>
              <a:rPr lang="en-US" altLang="zh-TW" dirty="0" err="1">
                <a:hlinkClick r:id="rId16"/>
              </a:rPr>
              <a:t>Proxmox</a:t>
            </a:r>
            <a:r>
              <a:rPr lang="en-US" altLang="zh-TW" dirty="0">
                <a:hlinkClick r:id="rId16"/>
              </a:rPr>
              <a:t> software, datasheets, agreements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F0B20-DAA8-CB5E-5813-BAFA74754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584E1-30AF-0600-4F3F-A3F879AD6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165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B4A8-2CAF-3CA3-FE0E-84A3B31C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270F-23DB-6EB8-C923-F69A8C128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https://www.openmediavault.org/download.html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https://nextcloud.com/</a:t>
            </a:r>
            <a:endParaRPr lang="en-US" altLang="zh-TW" dirty="0"/>
          </a:p>
          <a:p>
            <a:r>
              <a:rPr lang="en-US" altLang="zh-TW" dirty="0"/>
              <a:t>https://ngrok.com/</a:t>
            </a:r>
          </a:p>
          <a:p>
            <a:r>
              <a:rPr lang="en-US" altLang="zh-TW" dirty="0">
                <a:hlinkClick r:id="rId4"/>
              </a:rPr>
              <a:t>Markdown </a:t>
            </a:r>
            <a:r>
              <a:rPr lang="zh-TW" altLang="en-US" dirty="0">
                <a:hlinkClick r:id="rId4"/>
              </a:rPr>
              <a:t>語法說明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GitHub Pages | Websites for you and your projects, hosted directly from your GitHub repository. Just edit, push, and your changes are live.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https://arxiv-sanity-lite.com/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https://deeplearn.org/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https://www.chatpdf.com/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https://www.explainpaper.com/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https://sci-hub.se/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CC916D-04A0-3FEA-F4BE-92002B9AD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437FA-6F79-F9B6-7B29-7AE0FFC23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491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24ED-6986-913F-0BB5-E158A909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F32F-B107-FAFE-5A6A-EAFFFD29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3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13886</TotalTime>
  <Words>3178</Words>
  <Application>Microsoft Office PowerPoint</Application>
  <PresentationFormat>Custom</PresentationFormat>
  <Paragraphs>701</Paragraphs>
  <Slides>87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87</vt:i4>
      </vt:variant>
    </vt:vector>
  </HeadingPairs>
  <TitlesOfParts>
    <vt:vector size="99" baseType="lpstr">
      <vt:lpstr>Arial</vt:lpstr>
      <vt:lpstr>Calibri</vt:lpstr>
      <vt:lpstr>Microsoft JhengHei</vt:lpstr>
      <vt:lpstr>Montserrat ExtraLight</vt:lpstr>
      <vt:lpstr>Times New Roman</vt:lpstr>
      <vt:lpstr>Montserrat</vt:lpstr>
      <vt:lpstr>Noto Sans Ugaritic</vt:lpstr>
      <vt:lpstr>Calibri Light</vt:lpstr>
      <vt:lpstr>Consolas</vt:lpstr>
      <vt:lpstr>Abel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 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VM vs Container</vt:lpstr>
      <vt:lpstr>Docker architecture</vt:lpstr>
      <vt:lpstr>Docker deployment</vt:lpstr>
      <vt:lpstr>Docker workflow</vt:lpstr>
      <vt:lpstr>Docker install</vt:lpstr>
      <vt:lpstr>Docker pull</vt:lpstr>
      <vt:lpstr>Docker naming system (1)</vt:lpstr>
      <vt:lpstr>Docker naming system (2)</vt:lpstr>
      <vt:lpstr>Docker build</vt:lpstr>
      <vt:lpstr>Dockerfile</vt:lpstr>
      <vt:lpstr>Docker run</vt:lpstr>
      <vt:lpstr>Classwork 2 : Launch static website</vt:lpstr>
      <vt:lpstr>Docker compose</vt:lpstr>
      <vt:lpstr>Classwork 2 : Launch your first docker app</vt:lpstr>
      <vt:lpstr>Docker exec</vt:lpstr>
      <vt:lpstr>Docker commit, save, load</vt:lpstr>
      <vt:lpstr>Docker push</vt:lpstr>
      <vt:lpstr>Container GUI manager</vt:lpstr>
      <vt:lpstr>Homework 2 : write Dockerfile and docker-compose.yaml</vt:lpstr>
      <vt:lpstr>03 Label Training Data</vt:lpstr>
      <vt:lpstr>awesome-data-labeling</vt:lpstr>
      <vt:lpstr>labelme</vt:lpstr>
      <vt:lpstr>labelme (1)</vt:lpstr>
      <vt:lpstr>labelme (2)</vt:lpstr>
      <vt:lpstr>labelme (3)</vt:lpstr>
      <vt:lpstr>labelme (3)</vt:lpstr>
      <vt:lpstr>labelme (5)</vt:lpstr>
      <vt:lpstr>CVAT</vt:lpstr>
      <vt:lpstr>Dataset</vt:lpstr>
      <vt:lpstr>CVAT (1/8)</vt:lpstr>
      <vt:lpstr>CVAT (2/8)</vt:lpstr>
      <vt:lpstr>CVAT (3/8)</vt:lpstr>
      <vt:lpstr>CVAT (4/8) Draw polygon</vt:lpstr>
      <vt:lpstr>CVAT (5/8) AI Detectors</vt:lpstr>
      <vt:lpstr>CVAT (6/8) AI Interactors</vt:lpstr>
      <vt:lpstr>CVAT (7/8) OpenCV Drawing</vt:lpstr>
      <vt:lpstr>CVAT (8/8) Export</vt:lpstr>
      <vt:lpstr>Homework 3 : use CVAT to label dataset</vt:lpstr>
      <vt:lpstr>Training</vt:lpstr>
      <vt:lpstr>04 Linux and Networking</vt:lpstr>
      <vt:lpstr>Basic command</vt:lpstr>
      <vt:lpstr>Useful tools</vt:lpstr>
      <vt:lpstr>Remote desktop</vt:lpstr>
      <vt:lpstr>VPN tools</vt:lpstr>
      <vt:lpstr>Proxmox Virtual Environment</vt:lpstr>
      <vt:lpstr>OpenMediaVault</vt:lpstr>
      <vt:lpstr>Nextcloud</vt:lpstr>
      <vt:lpstr>Optional homework : share your own cloud</vt:lpstr>
      <vt:lpstr>05 Markup Language and Resume</vt:lpstr>
      <vt:lpstr>Markdown</vt:lpstr>
      <vt:lpstr>LaTex</vt:lpstr>
      <vt:lpstr>Optional homework : deploy you CV on website using GitHub Pages</vt:lpstr>
      <vt:lpstr>Optional homework : deploy you CV on website using GitHub Pages</vt:lpstr>
      <vt:lpstr>Useful info</vt:lpstr>
      <vt:lpstr>Thank you for your attention!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954</cp:revision>
  <dcterms:modified xsi:type="dcterms:W3CDTF">2024-04-30T22:26:27Z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